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7" r:id="rId3"/>
    <p:sldId id="258" r:id="rId4"/>
    <p:sldId id="270" r:id="rId5"/>
    <p:sldId id="271" r:id="rId6"/>
    <p:sldId id="260" r:id="rId7"/>
    <p:sldId id="261" r:id="rId8"/>
    <p:sldId id="262" r:id="rId9"/>
    <p:sldId id="263" r:id="rId10"/>
    <p:sldId id="264" r:id="rId11"/>
    <p:sldId id="265" r:id="rId12"/>
    <p:sldId id="266" r:id="rId13"/>
    <p:sldId id="267" r:id="rId14"/>
    <p:sldId id="273" r:id="rId15"/>
    <p:sldId id="274" r:id="rId16"/>
    <p:sldId id="268" r:id="rId17"/>
    <p:sldId id="272" r:id="rId18"/>
    <p:sldId id="269" r:id="rId19"/>
  </p:sldIdLst>
  <p:sldSz cx="12192000" cy="6858000"/>
  <p:notesSz cx="7102475" cy="9388475"/>
  <p:embeddedFontLst>
    <p:embeddedFont>
      <p:font typeface="Arial Narrow" panose="020B060602020203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orbel" panose="020B0503020204020204" pitchFamily="34" charset="0"/>
      <p:regular r:id="rId29"/>
      <p:bold r:id="rId30"/>
      <p:italic r:id="rId31"/>
      <p:boldItalic r:id="rId32"/>
    </p:embeddedFont>
    <p:embeddedFont>
      <p:font typeface="Poppins" panose="00000500000000000000" pitchFamily="2" charset="0"/>
      <p:regular r:id="rId33"/>
      <p:bold r:id="rId34"/>
      <p:italic r:id="rId35"/>
      <p:boldItalic r:id="rId36"/>
    </p:embeddedFont>
    <p:embeddedFont>
      <p:font typeface="Poppins Light" panose="00000400000000000000" pitchFamily="2" charset="0"/>
      <p:regular r:id="rId37"/>
      <p:bold r:id="rId38"/>
      <p:italic r:id="rId39"/>
      <p:boldItalic r:id="rId40"/>
    </p:embeddedFont>
    <p:embeddedFont>
      <p:font typeface="Poppins Medium" panose="00000600000000000000" pitchFamily="2" charset="0"/>
      <p:regular r:id="rId41"/>
      <p:bold r:id="rId42"/>
      <p:italic r:id="rId43"/>
      <p:boldItalic r:id="rId44"/>
    </p:embeddedFont>
    <p:embeddedFont>
      <p:font typeface="Poppins SemiBold" panose="000007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A3"/>
    <a:srgbClr val="C6A55E"/>
    <a:srgbClr val="CBB16B"/>
    <a:srgbClr val="C7B976"/>
    <a:srgbClr val="BB9652"/>
    <a:srgbClr val="222222"/>
    <a:srgbClr val="6C6C6C"/>
    <a:srgbClr val="D2D2D2"/>
    <a:srgbClr val="946245"/>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about:blank"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9104948448265572E-2"/>
          <c:y val="0.18610594733866395"/>
          <c:w val="0.74517888883315575"/>
          <c:h val="0.72049269025122042"/>
        </c:manualLayout>
      </c:layout>
      <c:pie3DChart>
        <c:varyColors val="1"/>
        <c:ser>
          <c:idx val="0"/>
          <c:order val="0"/>
          <c:tx>
            <c:strRef>
              <c:f>WSR!$T$15</c:f>
              <c:strCache>
                <c:ptCount val="1"/>
                <c:pt idx="0">
                  <c:v>Spalte2</c:v>
                </c:pt>
              </c:strCache>
            </c:strRef>
          </c:tx>
          <c:dPt>
            <c:idx val="0"/>
            <c:bubble3D val="0"/>
            <c:spPr>
              <a:solidFill>
                <a:schemeClr val="accent1">
                  <a:shade val="65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C677-42D9-8636-131443E3C544}"/>
              </c:ext>
            </c:extLst>
          </c:dPt>
          <c:dPt>
            <c:idx val="1"/>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C677-42D9-8636-131443E3C544}"/>
              </c:ext>
            </c:extLst>
          </c:dPt>
          <c:dPt>
            <c:idx val="2"/>
            <c:bubble3D val="0"/>
            <c:explosion val="3"/>
            <c:spPr>
              <a:solidFill>
                <a:schemeClr val="accent1">
                  <a:tint val="65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C677-42D9-8636-131443E3C544}"/>
              </c:ext>
            </c:extLst>
          </c:dPt>
          <c:dLbls>
            <c:dLbl>
              <c:idx val="0"/>
              <c:layout>
                <c:manualLayout>
                  <c:x val="8.3653092521640646E-2"/>
                  <c:y val="4.0235900177796745E-19"/>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spc="0" baseline="0">
                      <a:solidFill>
                        <a:schemeClr val="tx1"/>
                      </a:solidFill>
                      <a:latin typeface="Poppins SemiBold" panose="020B0604020202020204" charset="0"/>
                      <a:ea typeface="+mn-ea"/>
                      <a:cs typeface="Poppins SemiBold" panose="020B0604020202020204"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883885159124423"/>
                      <c:h val="0.27482319547904227"/>
                    </c:manualLayout>
                  </c15:layout>
                </c:ext>
                <c:ext xmlns:c16="http://schemas.microsoft.com/office/drawing/2014/chart" uri="{C3380CC4-5D6E-409C-BE32-E72D297353CC}">
                  <c16:uniqueId val="{00000001-C677-42D9-8636-131443E3C544}"/>
                </c:ext>
              </c:extLst>
            </c:dLbl>
            <c:dLbl>
              <c:idx val="1"/>
              <c:layout>
                <c:manualLayout>
                  <c:x val="7.8181329550028045E-2"/>
                  <c:y val="-2.24782627545671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spc="0" baseline="0">
                      <a:solidFill>
                        <a:schemeClr val="tx1"/>
                      </a:solidFill>
                      <a:latin typeface="Poppins SemiBold" panose="020B0604020202020204" charset="0"/>
                      <a:ea typeface="+mn-ea"/>
                      <a:cs typeface="Poppins SemiBold" panose="020B0604020202020204"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9221491228070173"/>
                      <c:h val="0.32243854473942968"/>
                    </c:manualLayout>
                  </c15:layout>
                </c:ext>
                <c:ext xmlns:c16="http://schemas.microsoft.com/office/drawing/2014/chart" uri="{C3380CC4-5D6E-409C-BE32-E72D297353CC}">
                  <c16:uniqueId val="{00000003-C677-42D9-8636-131443E3C544}"/>
                </c:ext>
              </c:extLst>
            </c:dLbl>
            <c:dLbl>
              <c:idx val="2"/>
              <c:layout>
                <c:manualLayout>
                  <c:x val="-3.7448731751974478E-3"/>
                  <c:y val="-0.13024330584859534"/>
                </c:manualLayout>
              </c:layout>
              <c:spPr>
                <a:noFill/>
                <a:ln>
                  <a:noFill/>
                </a:ln>
                <a:effectLst/>
              </c:spPr>
              <c:txPr>
                <a:bodyPr rot="0" spcFirstLastPara="1" vertOverflow="ellipsis" vert="horz" wrap="square" lIns="38100" tIns="19050" rIns="38100" bIns="19050" anchor="ctr" anchorCtr="1">
                  <a:noAutofit/>
                </a:bodyPr>
                <a:lstStyle/>
                <a:p>
                  <a:pPr>
                    <a:defRPr sz="1800" b="1" i="0" u="none" strike="noStrike" kern="1200" spc="0" baseline="0">
                      <a:solidFill>
                        <a:schemeClr val="tx1"/>
                      </a:solidFill>
                      <a:effectLst>
                        <a:outerShdw blurRad="38100" dist="38100" dir="2700000" algn="tl">
                          <a:srgbClr val="000000">
                            <a:alpha val="43137"/>
                          </a:srgbClr>
                        </a:outerShdw>
                      </a:effectLst>
                      <a:latin typeface="Poppins SemiBold" panose="020B0604020202020204" charset="0"/>
                      <a:ea typeface="+mn-ea"/>
                      <a:cs typeface="Poppins SemiBold" panose="020B0604020202020204"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8150218943230298"/>
                      <c:h val="0.27464131786190799"/>
                    </c:manualLayout>
                  </c15:layout>
                </c:ext>
                <c:ext xmlns:c16="http://schemas.microsoft.com/office/drawing/2014/chart" uri="{C3380CC4-5D6E-409C-BE32-E72D297353CC}">
                  <c16:uniqueId val="{00000005-C677-42D9-8636-131443E3C544}"/>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spc="0" baseline="0">
                    <a:solidFill>
                      <a:schemeClr val="tx1"/>
                    </a:solidFill>
                    <a:latin typeface="Poppins SemiBold" panose="020B0604020202020204" charset="0"/>
                    <a:ea typeface="+mn-ea"/>
                    <a:cs typeface="Poppins SemiBold" panose="020B0604020202020204" charset="0"/>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WSR!$S$16:$S$18</c:f>
              <c:strCache>
                <c:ptCount val="3"/>
                <c:pt idx="0">
                  <c:v>Management</c:v>
                </c:pt>
                <c:pt idx="1">
                  <c:v>Close Shareholders</c:v>
                </c:pt>
                <c:pt idx="2">
                  <c:v>Float</c:v>
                </c:pt>
              </c:strCache>
            </c:strRef>
          </c:cat>
          <c:val>
            <c:numRef>
              <c:f>WSR!$T$16:$T$18</c:f>
              <c:numCache>
                <c:formatCode>0%</c:formatCode>
                <c:ptCount val="3"/>
                <c:pt idx="0">
                  <c:v>0.2</c:v>
                </c:pt>
                <c:pt idx="1">
                  <c:v>0.45</c:v>
                </c:pt>
                <c:pt idx="2">
                  <c:v>0.35</c:v>
                </c:pt>
              </c:numCache>
            </c:numRef>
          </c:val>
          <c:extLst>
            <c:ext xmlns:c16="http://schemas.microsoft.com/office/drawing/2014/chart" uri="{C3380CC4-5D6E-409C-BE32-E72D297353CC}">
              <c16:uniqueId val="{00000006-C677-42D9-8636-131443E3C544}"/>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1"/>
            <a:ext cx="3078048" cy="470872"/>
          </a:xfrm>
          <a:prstGeom prst="rect">
            <a:avLst/>
          </a:prstGeom>
          <a:noFill/>
          <a:ln>
            <a:noFill/>
          </a:ln>
        </p:spPr>
        <p:txBody>
          <a:bodyPr spcFirstLastPara="1" wrap="square" lIns="75275" tIns="37625" rIns="75275" bIns="37625" anchor="t" anchorCtr="0">
            <a:noAutofit/>
          </a:bodyPr>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2888" y="1"/>
            <a:ext cx="3078048" cy="470872"/>
          </a:xfrm>
          <a:prstGeom prst="rect">
            <a:avLst/>
          </a:prstGeom>
          <a:noFill/>
          <a:ln>
            <a:noFill/>
          </a:ln>
        </p:spPr>
        <p:txBody>
          <a:bodyPr spcFirstLastPara="1" wrap="square" lIns="75275" tIns="37625" rIns="75275" bIns="37625" anchor="t" anchorCtr="0">
            <a:noAutofit/>
          </a:bodyPr>
          <a:lstStyle>
            <a:lvl1pPr marR="0" lvl="0" algn="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558" y="4517962"/>
            <a:ext cx="5681364" cy="3696954"/>
          </a:xfrm>
          <a:prstGeom prst="rect">
            <a:avLst/>
          </a:prstGeom>
          <a:noFill/>
          <a:ln>
            <a:noFill/>
          </a:ln>
        </p:spPr>
        <p:txBody>
          <a:bodyPr spcFirstLastPara="1" wrap="square" lIns="75275" tIns="37625" rIns="75275" bIns="376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8917603"/>
            <a:ext cx="3078048" cy="470872"/>
          </a:xfrm>
          <a:prstGeom prst="rect">
            <a:avLst/>
          </a:prstGeom>
          <a:noFill/>
          <a:ln>
            <a:noFill/>
          </a:ln>
        </p:spPr>
        <p:txBody>
          <a:bodyPr spcFirstLastPara="1" wrap="square" lIns="75275" tIns="37625" rIns="75275" bIns="37625" anchor="b" anchorCtr="0">
            <a:noAutofit/>
          </a:bodyPr>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2888" y="8917603"/>
            <a:ext cx="3078048" cy="470872"/>
          </a:xfrm>
          <a:prstGeom prst="rect">
            <a:avLst/>
          </a:prstGeom>
          <a:noFill/>
          <a:ln>
            <a:noFill/>
          </a:ln>
        </p:spPr>
        <p:txBody>
          <a:bodyPr spcFirstLastPara="1" wrap="square" lIns="75275" tIns="37625" rIns="75275" bIns="37625" anchor="b"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alibri"/>
                <a:ea typeface="Calibri"/>
                <a:cs typeface="Calibri"/>
                <a:sym typeface="Calibri"/>
              </a:rPr>
              <a:t>‹#›</a:t>
            </a:fld>
            <a:endParaRPr sz="10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09989b48ba_1_6:notes"/>
          <p:cNvSpPr txBox="1">
            <a:spLocks noGrp="1"/>
          </p:cNvSpPr>
          <p:nvPr>
            <p:ph type="body" idx="1"/>
          </p:nvPr>
        </p:nvSpPr>
        <p:spPr>
          <a:xfrm>
            <a:off x="710558" y="4517962"/>
            <a:ext cx="5681510" cy="3696995"/>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40" name="Google Shape;140;g209989b48ba_1_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48" name="Google Shape;148;p1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710558" y="4517962"/>
            <a:ext cx="5681364" cy="3696954"/>
          </a:xfrm>
          <a:prstGeom prst="rect">
            <a:avLst/>
          </a:prstGeom>
          <a:noFill/>
          <a:ln>
            <a:noFill/>
          </a:ln>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23" name="Google Shape;123;p7:notes"/>
          <p:cNvSpPr txBox="1">
            <a:spLocks noGrp="1"/>
          </p:cNvSpPr>
          <p:nvPr>
            <p:ph type="sldNum" idx="12"/>
          </p:nvPr>
        </p:nvSpPr>
        <p:spPr>
          <a:xfrm>
            <a:off x="4022888" y="8917603"/>
            <a:ext cx="3078048" cy="470872"/>
          </a:xfrm>
          <a:prstGeom prst="rect">
            <a:avLst/>
          </a:prstGeom>
          <a:noFill/>
          <a:ln>
            <a:noFill/>
          </a:ln>
        </p:spPr>
        <p:txBody>
          <a:bodyPr spcFirstLastPara="1" wrap="square" lIns="75275" tIns="37625" rIns="75275" bIns="37625"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089588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710558" y="4517962"/>
            <a:ext cx="5681364" cy="3696954"/>
          </a:xfrm>
          <a:prstGeom prst="rect">
            <a:avLst/>
          </a:prstGeom>
          <a:noFill/>
          <a:ln>
            <a:noFill/>
          </a:ln>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23" name="Google Shape;123;p7:notes"/>
          <p:cNvSpPr txBox="1">
            <a:spLocks noGrp="1"/>
          </p:cNvSpPr>
          <p:nvPr>
            <p:ph type="sldNum" idx="12"/>
          </p:nvPr>
        </p:nvSpPr>
        <p:spPr>
          <a:xfrm>
            <a:off x="4022888" y="8917603"/>
            <a:ext cx="3078048" cy="470872"/>
          </a:xfrm>
          <a:prstGeom prst="rect">
            <a:avLst/>
          </a:prstGeom>
          <a:noFill/>
          <a:ln>
            <a:noFill/>
          </a:ln>
        </p:spPr>
        <p:txBody>
          <a:bodyPr spcFirstLastPara="1" wrap="square" lIns="75275" tIns="37625" rIns="75275" bIns="37625"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261069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3: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72" name="Google Shape;172;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237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3: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72" name="Google Shape;172;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6531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80" name="Google Shape;180;p1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63" name="Google Shape;63;p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63" name="Google Shape;63;p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52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63" name="Google Shape;63;p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627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97" name="Google Shape;97;p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07" name="Google Shape;107;p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710558" y="4517962"/>
            <a:ext cx="5681364" cy="3696954"/>
          </a:xfrm>
          <a:prstGeom prst="rect">
            <a:avLst/>
          </a:prstGeom>
          <a:noFill/>
          <a:ln>
            <a:noFill/>
          </a:ln>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23" name="Google Shape;123;p7:notes"/>
          <p:cNvSpPr txBox="1">
            <a:spLocks noGrp="1"/>
          </p:cNvSpPr>
          <p:nvPr>
            <p:ph type="sldNum" idx="12"/>
          </p:nvPr>
        </p:nvSpPr>
        <p:spPr>
          <a:xfrm>
            <a:off x="4022888" y="8917603"/>
            <a:ext cx="3078048" cy="470872"/>
          </a:xfrm>
          <a:prstGeom prst="rect">
            <a:avLst/>
          </a:prstGeom>
          <a:noFill/>
          <a:ln>
            <a:noFill/>
          </a:ln>
        </p:spPr>
        <p:txBody>
          <a:bodyPr spcFirstLastPara="1" wrap="square" lIns="75275" tIns="37625" rIns="75275" bIns="3762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710558" y="4517962"/>
            <a:ext cx="5681364" cy="3696954"/>
          </a:xfrm>
          <a:prstGeom prst="rect">
            <a:avLst/>
          </a:prstGeom>
        </p:spPr>
        <p:txBody>
          <a:bodyPr spcFirstLastPara="1" wrap="square" lIns="75275" tIns="37625" rIns="75275" bIns="37625" anchor="t" anchorCtr="0">
            <a:noAutofit/>
          </a:bodyPr>
          <a:lstStyle/>
          <a:p>
            <a:pPr marL="0" lvl="0" indent="0" algn="l" rtl="0">
              <a:spcBef>
                <a:spcPts val="0"/>
              </a:spcBef>
              <a:spcAft>
                <a:spcPts val="0"/>
              </a:spcAft>
              <a:buNone/>
            </a:pPr>
            <a:endParaRPr/>
          </a:p>
        </p:txBody>
      </p:sp>
      <p:sp>
        <p:nvSpPr>
          <p:cNvPr id="132" name="Google Shape;132;p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p:nvPr/>
        </p:nvSpPr>
        <p:spPr>
          <a:xfrm>
            <a:off x="231140" y="243840"/>
            <a:ext cx="11724640" cy="6377939"/>
          </a:xfrm>
          <a:prstGeom prst="rect">
            <a:avLst/>
          </a:prstGeom>
          <a:solidFill>
            <a:srgbClr val="222222"/>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rgbClr val="FFFFFF"/>
              </a:buClr>
              <a:buSzPts val="7200"/>
              <a:buFont typeface="Corbel"/>
              <a:buChar char="●"/>
              <a:defRPr sz="72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1709530" y="3869634"/>
            <a:ext cx="8767860" cy="138816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400"/>
              </a:spcBef>
              <a:spcAft>
                <a:spcPts val="0"/>
              </a:spcAft>
              <a:buSzPts val="1760"/>
              <a:buNone/>
              <a:defRPr sz="2200">
                <a:solidFill>
                  <a:srgbClr val="FFFFFF"/>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15" name="Google Shape;15;p2"/>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FFFFFF"/>
                </a:solidFill>
                <a:latin typeface="Corbel"/>
                <a:ea typeface="Corbel"/>
                <a:cs typeface="Corbel"/>
                <a:sym typeface="Corbel"/>
              </a:defRPr>
            </a:lvl1pPr>
            <a:lvl2pPr marL="0" lvl="1" indent="0" algn="r">
              <a:spcBef>
                <a:spcPts val="0"/>
              </a:spcBef>
              <a:buNone/>
              <a:defRPr sz="1200" b="0" i="0" u="none" strike="noStrike" cap="none">
                <a:solidFill>
                  <a:srgbClr val="FFFFFF"/>
                </a:solidFill>
                <a:latin typeface="Corbel"/>
                <a:ea typeface="Corbel"/>
                <a:cs typeface="Corbel"/>
                <a:sym typeface="Corbel"/>
              </a:defRPr>
            </a:lvl2pPr>
            <a:lvl3pPr marL="0" lvl="2" indent="0" algn="r">
              <a:spcBef>
                <a:spcPts val="0"/>
              </a:spcBef>
              <a:buNone/>
              <a:defRPr sz="1200" b="0" i="0" u="none" strike="noStrike" cap="none">
                <a:solidFill>
                  <a:srgbClr val="FFFFFF"/>
                </a:solidFill>
                <a:latin typeface="Corbel"/>
                <a:ea typeface="Corbel"/>
                <a:cs typeface="Corbel"/>
                <a:sym typeface="Corbel"/>
              </a:defRPr>
            </a:lvl3pPr>
            <a:lvl4pPr marL="0" lvl="3" indent="0" algn="r">
              <a:spcBef>
                <a:spcPts val="0"/>
              </a:spcBef>
              <a:buNone/>
              <a:defRPr sz="1200" b="0" i="0" u="none" strike="noStrike" cap="none">
                <a:solidFill>
                  <a:srgbClr val="FFFFFF"/>
                </a:solidFill>
                <a:latin typeface="Corbel"/>
                <a:ea typeface="Corbel"/>
                <a:cs typeface="Corbel"/>
                <a:sym typeface="Corbel"/>
              </a:defRPr>
            </a:lvl4pPr>
            <a:lvl5pPr marL="0" lvl="4" indent="0" algn="r">
              <a:spcBef>
                <a:spcPts val="0"/>
              </a:spcBef>
              <a:buNone/>
              <a:defRPr sz="1200" b="0" i="0" u="none" strike="noStrike" cap="none">
                <a:solidFill>
                  <a:srgbClr val="FFFFFF"/>
                </a:solidFill>
                <a:latin typeface="Corbel"/>
                <a:ea typeface="Corbel"/>
                <a:cs typeface="Corbel"/>
                <a:sym typeface="Corbel"/>
              </a:defRPr>
            </a:lvl5pPr>
            <a:lvl6pPr marL="0" lvl="5" indent="0" algn="r">
              <a:spcBef>
                <a:spcPts val="0"/>
              </a:spcBef>
              <a:buNone/>
              <a:defRPr sz="1200" b="0" i="0" u="none" strike="noStrike" cap="none">
                <a:solidFill>
                  <a:srgbClr val="FFFFFF"/>
                </a:solidFill>
                <a:latin typeface="Corbel"/>
                <a:ea typeface="Corbel"/>
                <a:cs typeface="Corbel"/>
                <a:sym typeface="Corbel"/>
              </a:defRPr>
            </a:lvl6pPr>
            <a:lvl7pPr marL="0" lvl="6" indent="0" algn="r">
              <a:spcBef>
                <a:spcPts val="0"/>
              </a:spcBef>
              <a:buNone/>
              <a:defRPr sz="1200" b="0" i="0" u="none" strike="noStrike" cap="none">
                <a:solidFill>
                  <a:srgbClr val="FFFFFF"/>
                </a:solidFill>
                <a:latin typeface="Corbel"/>
                <a:ea typeface="Corbel"/>
                <a:cs typeface="Corbel"/>
                <a:sym typeface="Corbel"/>
              </a:defRPr>
            </a:lvl7pPr>
            <a:lvl8pPr marL="0" lvl="7" indent="0" algn="r">
              <a:spcBef>
                <a:spcPts val="0"/>
              </a:spcBef>
              <a:buNone/>
              <a:defRPr sz="1200" b="0" i="0" u="none" strike="noStrike" cap="none">
                <a:solidFill>
                  <a:srgbClr val="FFFFFF"/>
                </a:solidFill>
                <a:latin typeface="Corbel"/>
                <a:ea typeface="Corbel"/>
                <a:cs typeface="Corbel"/>
                <a:sym typeface="Corbel"/>
              </a:defRPr>
            </a:lvl8pPr>
            <a:lvl9pPr marL="0" lvl="8" indent="0" algn="r">
              <a:spcBef>
                <a:spcPts val="0"/>
              </a:spcBef>
              <a:buNone/>
              <a:defRPr sz="1200" b="0" i="0" u="none" strike="noStrike" cap="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cxnSp>
        <p:nvCxnSpPr>
          <p:cNvPr id="18" name="Google Shape;18;p2"/>
          <p:cNvCxnSpPr/>
          <p:nvPr/>
        </p:nvCxnSpPr>
        <p:spPr>
          <a:xfrm>
            <a:off x="1978660" y="3733800"/>
            <a:ext cx="8229601" cy="0"/>
          </a:xfrm>
          <a:prstGeom prst="straightConnector1">
            <a:avLst/>
          </a:prstGeom>
          <a:noFill/>
          <a:ln w="10000" cap="flat" cmpd="sng">
            <a:solidFill>
              <a:srgbClr val="FFFFF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6"/>
        <p:cNvGrpSpPr/>
        <p:nvPr/>
      </p:nvGrpSpPr>
      <p:grpSpPr>
        <a:xfrm>
          <a:off x="0" y="0"/>
          <a:ext cx="0" cy="0"/>
          <a:chOff x="0" y="0"/>
          <a:chExt cx="0" cy="0"/>
        </a:xfrm>
      </p:grpSpPr>
      <p:sp>
        <p:nvSpPr>
          <p:cNvPr id="37" name="Google Shape;37;p1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8"/>
        <p:cNvGrpSpPr/>
        <p:nvPr/>
      </p:nvGrpSpPr>
      <p:grpSpPr>
        <a:xfrm>
          <a:off x="0" y="0"/>
          <a:ext cx="0" cy="0"/>
          <a:chOff x="0" y="0"/>
          <a:chExt cx="0" cy="0"/>
        </a:xfrm>
      </p:grpSpPr>
      <p:sp>
        <p:nvSpPr>
          <p:cNvPr id="39" name="Google Shape;39;p1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0"/>
        <p:cNvGrpSpPr/>
        <p:nvPr/>
      </p:nvGrpSpPr>
      <p:grpSpPr>
        <a:xfrm>
          <a:off x="0" y="0"/>
          <a:ext cx="0" cy="0"/>
          <a:chOff x="0" y="0"/>
          <a:chExt cx="0" cy="0"/>
        </a:xfrm>
      </p:grpSpPr>
      <p:sp>
        <p:nvSpPr>
          <p:cNvPr id="41" name="Google Shape;41;p1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1"/>
        <p:cNvGrpSpPr/>
        <p:nvPr/>
      </p:nvGrpSpPr>
      <p:grpSpPr>
        <a:xfrm>
          <a:off x="0" y="0"/>
          <a:ext cx="0" cy="0"/>
          <a:chOff x="0" y="0"/>
          <a:chExt cx="0" cy="0"/>
        </a:xfrm>
      </p:grpSpPr>
      <p:sp>
        <p:nvSpPr>
          <p:cNvPr id="22" name="Google Shape;22;p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
        <p:cNvGrpSpPr/>
        <p:nvPr/>
      </p:nvGrpSpPr>
      <p:grpSpPr>
        <a:xfrm>
          <a:off x="0" y="0"/>
          <a:ext cx="0" cy="0"/>
          <a:chOff x="0" y="0"/>
          <a:chExt cx="0" cy="0"/>
        </a:xfrm>
      </p:grpSpPr>
      <p:sp>
        <p:nvSpPr>
          <p:cNvPr id="26" name="Google Shape;26;p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7"/>
          <p:cNvSpPr/>
          <p:nvPr/>
        </p:nvSpPr>
        <p:spPr>
          <a:xfrm>
            <a:off x="400050" y="-657225"/>
            <a:ext cx="47625" cy="76200"/>
          </a:xfrm>
          <a:prstGeom prst="leftBrace">
            <a:avLst>
              <a:gd name="adj1" fmla="val 8333"/>
              <a:gd name="adj2" fmla="val 50000"/>
            </a:avLst>
          </a:prstGeom>
          <a:noFill/>
          <a:ln w="10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orbel"/>
              <a:ea typeface="Corbel"/>
              <a:cs typeface="Corbel"/>
              <a:sym typeface="Corbel"/>
            </a:endParaRPr>
          </a:p>
        </p:txBody>
      </p:sp>
      <p:sp>
        <p:nvSpPr>
          <p:cNvPr id="29" name="Google Shape;29;p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1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lvl="0" algn="r">
              <a:buNone/>
              <a:defRPr sz="1300">
                <a:solidFill>
                  <a:srgbClr val="D5A660"/>
                </a:solidFill>
              </a:defRPr>
            </a:lvl1pPr>
            <a:lvl2pPr lvl="1" algn="r">
              <a:buNone/>
              <a:defRPr sz="1300">
                <a:solidFill>
                  <a:srgbClr val="D5A660"/>
                </a:solidFill>
              </a:defRPr>
            </a:lvl2pPr>
            <a:lvl3pPr lvl="2" algn="r">
              <a:buNone/>
              <a:defRPr sz="1300">
                <a:solidFill>
                  <a:srgbClr val="D5A660"/>
                </a:solidFill>
              </a:defRPr>
            </a:lvl3pPr>
            <a:lvl4pPr lvl="3" algn="r">
              <a:buNone/>
              <a:defRPr sz="1300">
                <a:solidFill>
                  <a:srgbClr val="D5A660"/>
                </a:solidFill>
              </a:defRPr>
            </a:lvl4pPr>
            <a:lvl5pPr lvl="4" algn="r">
              <a:buNone/>
              <a:defRPr sz="1300">
                <a:solidFill>
                  <a:srgbClr val="D5A660"/>
                </a:solidFill>
              </a:defRPr>
            </a:lvl5pPr>
            <a:lvl6pPr lvl="5" algn="r">
              <a:buNone/>
              <a:defRPr sz="1300">
                <a:solidFill>
                  <a:srgbClr val="D5A660"/>
                </a:solidFill>
              </a:defRPr>
            </a:lvl6pPr>
            <a:lvl7pPr lvl="6" algn="r">
              <a:buNone/>
              <a:defRPr sz="1300">
                <a:solidFill>
                  <a:srgbClr val="D5A660"/>
                </a:solidFill>
              </a:defRPr>
            </a:lvl7pPr>
            <a:lvl8pPr lvl="7" algn="r">
              <a:buNone/>
              <a:defRPr sz="1300">
                <a:solidFill>
                  <a:srgbClr val="D5A660"/>
                </a:solidFill>
              </a:defRPr>
            </a:lvl8pPr>
            <a:lvl9pPr lvl="8" algn="r">
              <a:buNone/>
              <a:defRPr sz="1300">
                <a:solidFill>
                  <a:srgbClr val="D5A660"/>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3.emf"/><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
        <p:cNvGrpSpPr/>
        <p:nvPr/>
      </p:nvGrpSpPr>
      <p:grpSpPr>
        <a:xfrm>
          <a:off x="0" y="0"/>
          <a:ext cx="0" cy="0"/>
          <a:chOff x="0" y="0"/>
          <a:chExt cx="0" cy="0"/>
        </a:xfrm>
      </p:grpSpPr>
      <p:pic>
        <p:nvPicPr>
          <p:cNvPr id="46" name="Google Shape;46;p14"/>
          <p:cNvPicPr preferRelativeResize="0"/>
          <p:nvPr/>
        </p:nvPicPr>
        <p:blipFill rotWithShape="1">
          <a:blip r:embed="rId4">
            <a:alphaModFix/>
          </a:blip>
          <a:srcRect t="11396" b="11389"/>
          <a:stretch/>
        </p:blipFill>
        <p:spPr>
          <a:xfrm>
            <a:off x="2742" y="0"/>
            <a:ext cx="12192001" cy="7066943"/>
          </a:xfrm>
          <a:prstGeom prst="rect">
            <a:avLst/>
          </a:prstGeom>
          <a:noFill/>
          <a:ln>
            <a:noFill/>
          </a:ln>
        </p:spPr>
      </p:pic>
      <p:pic>
        <p:nvPicPr>
          <p:cNvPr id="49" name="Google Shape;49;p14"/>
          <p:cNvPicPr preferRelativeResize="0"/>
          <p:nvPr/>
        </p:nvPicPr>
        <p:blipFill rotWithShape="1">
          <a:blip r:embed="rId5">
            <a:alphaModFix/>
          </a:blip>
          <a:srcRect/>
          <a:stretch/>
        </p:blipFill>
        <p:spPr>
          <a:xfrm>
            <a:off x="150079" y="164070"/>
            <a:ext cx="2799002" cy="2798971"/>
          </a:xfrm>
          <a:prstGeom prst="rect">
            <a:avLst/>
          </a:prstGeom>
          <a:noFill/>
          <a:ln>
            <a:noFill/>
          </a:ln>
        </p:spPr>
      </p:pic>
      <p:sp>
        <p:nvSpPr>
          <p:cNvPr id="9" name="Rechteck 8">
            <a:extLst>
              <a:ext uri="{FF2B5EF4-FFF2-40B4-BE49-F238E27FC236}">
                <a16:creationId xmlns:a16="http://schemas.microsoft.com/office/drawing/2014/main" id="{2606C42C-6A8E-4597-8271-86E9850131F9}"/>
              </a:ext>
            </a:extLst>
          </p:cNvPr>
          <p:cNvSpPr/>
          <p:nvPr/>
        </p:nvSpPr>
        <p:spPr>
          <a:xfrm>
            <a:off x="8700577" y="348348"/>
            <a:ext cx="2608406" cy="707886"/>
          </a:xfrm>
          <a:prstGeom prst="rect">
            <a:avLst/>
          </a:prstGeom>
          <a:noFill/>
        </p:spPr>
        <p:txBody>
          <a:bodyPr wrap="none" lIns="91440" tIns="45720" rIns="91440" bIns="45720">
            <a:spAutoFit/>
          </a:bodyPr>
          <a:lstStyle/>
          <a:p>
            <a:pPr lvl="1" algn="ctr"/>
            <a:r>
              <a:rPr lang="de-DE" sz="40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40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pic>
        <p:nvPicPr>
          <p:cNvPr id="3" name="Grafik 2">
            <a:extLst>
              <a:ext uri="{FF2B5EF4-FFF2-40B4-BE49-F238E27FC236}">
                <a16:creationId xmlns:a16="http://schemas.microsoft.com/office/drawing/2014/main" id="{AABA497E-31AF-4BF8-9437-FD60192DD931}"/>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Layer>
                </a14:imgProps>
              </a:ext>
            </a:extLst>
          </a:blip>
          <a:stretch>
            <a:fillRect/>
          </a:stretch>
        </p:blipFill>
        <p:spPr>
          <a:xfrm>
            <a:off x="6481467" y="2444792"/>
            <a:ext cx="5485155" cy="3838742"/>
          </a:xfrm>
          <a:prstGeom prst="rect">
            <a:avLst/>
          </a:prstGeom>
          <a:effectLst>
            <a:softEdge rad="88900"/>
          </a:effectLst>
        </p:spPr>
      </p:pic>
      <p:grpSp>
        <p:nvGrpSpPr>
          <p:cNvPr id="39" name="Gruppieren 38">
            <a:extLst>
              <a:ext uri="{FF2B5EF4-FFF2-40B4-BE49-F238E27FC236}">
                <a16:creationId xmlns:a16="http://schemas.microsoft.com/office/drawing/2014/main" id="{E6E2AAA6-B3F3-4C28-A26F-0971C7E23EBD}"/>
              </a:ext>
            </a:extLst>
          </p:cNvPr>
          <p:cNvGrpSpPr/>
          <p:nvPr/>
        </p:nvGrpSpPr>
        <p:grpSpPr>
          <a:xfrm>
            <a:off x="6816458" y="5250787"/>
            <a:ext cx="756000" cy="758831"/>
            <a:chOff x="7078906" y="2484698"/>
            <a:chExt cx="756000" cy="758831"/>
          </a:xfrm>
        </p:grpSpPr>
        <p:sp>
          <p:nvSpPr>
            <p:cNvPr id="40" name="Rechteck: abgerundete Ecken 39">
              <a:extLst>
                <a:ext uri="{FF2B5EF4-FFF2-40B4-BE49-F238E27FC236}">
                  <a16:creationId xmlns:a16="http://schemas.microsoft.com/office/drawing/2014/main" id="{A9CB3587-5675-4EE2-9476-F030EF07DCA1}"/>
                </a:ext>
              </a:extLst>
            </p:cNvPr>
            <p:cNvSpPr/>
            <p:nvPr/>
          </p:nvSpPr>
          <p:spPr>
            <a:xfrm>
              <a:off x="7078906" y="2484698"/>
              <a:ext cx="756000" cy="756000"/>
            </a:xfrm>
            <a:prstGeom prst="roundRect">
              <a:avLst/>
            </a:prstGeom>
            <a:gradFill flip="none" rotWithShape="1">
              <a:gsLst>
                <a:gs pos="52000">
                  <a:srgbClr val="F0F0F0"/>
                </a:gs>
                <a:gs pos="22000">
                  <a:srgbClr val="D3D1D2"/>
                </a:gs>
                <a:gs pos="80000">
                  <a:srgbClr val="8B898A"/>
                </a:gs>
              </a:gsLst>
              <a:path path="circle">
                <a:fillToRect r="100000" b="100000"/>
              </a:path>
              <a:tileRect l="-100000" t="-100000"/>
            </a:gradFill>
            <a:ln>
              <a:gradFill>
                <a:gsLst>
                  <a:gs pos="0">
                    <a:srgbClr val="E2E2E2"/>
                  </a:gs>
                  <a:gs pos="74000">
                    <a:srgbClr val="BDBDBD"/>
                  </a:gs>
                  <a:gs pos="83000">
                    <a:srgbClr val="F0F0F0"/>
                  </a:gs>
                  <a:gs pos="100000">
                    <a:srgbClr val="6C6B6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echteck 40">
              <a:extLst>
                <a:ext uri="{FF2B5EF4-FFF2-40B4-BE49-F238E27FC236}">
                  <a16:creationId xmlns:a16="http://schemas.microsoft.com/office/drawing/2014/main" id="{ABA5A9D1-7FBD-4491-9869-7412EB717E27}"/>
                </a:ext>
              </a:extLst>
            </p:cNvPr>
            <p:cNvSpPr/>
            <p:nvPr/>
          </p:nvSpPr>
          <p:spPr>
            <a:xfrm>
              <a:off x="7150707" y="2537868"/>
              <a:ext cx="618418" cy="648000"/>
            </a:xfrm>
            <a:prstGeom prst="rect">
              <a:avLst/>
            </a:prstGeom>
            <a:gradFill flip="none" rotWithShape="1">
              <a:gsLst>
                <a:gs pos="52000">
                  <a:srgbClr val="F0F0F0"/>
                </a:gs>
                <a:gs pos="22000">
                  <a:srgbClr val="D3D1D2"/>
                </a:gs>
                <a:gs pos="80000">
                  <a:srgbClr val="8B898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Textfeld 41">
              <a:extLst>
                <a:ext uri="{FF2B5EF4-FFF2-40B4-BE49-F238E27FC236}">
                  <a16:creationId xmlns:a16="http://schemas.microsoft.com/office/drawing/2014/main" id="{97F89FF8-F201-4421-BB04-FB52FBA88C9B}"/>
                </a:ext>
              </a:extLst>
            </p:cNvPr>
            <p:cNvSpPr txBox="1"/>
            <p:nvPr/>
          </p:nvSpPr>
          <p:spPr>
            <a:xfrm>
              <a:off x="7128393" y="2529402"/>
              <a:ext cx="612668" cy="461665"/>
            </a:xfrm>
            <a:prstGeom prst="rect">
              <a:avLst/>
            </a:prstGeom>
            <a:noFill/>
          </p:spPr>
          <p:txBody>
            <a:bodyPr wrap="none" rtlCol="0">
              <a:spAutoFit/>
            </a:bodyPr>
            <a:lstStyle/>
            <a:p>
              <a:r>
                <a:rPr lang="en-GB" sz="2400" b="1" dirty="0">
                  <a:effectLst>
                    <a:outerShdw blurRad="38100" dist="38100" dir="2700000" algn="tl">
                      <a:srgbClr val="000000">
                        <a:alpha val="43137"/>
                      </a:srgbClr>
                    </a:outerShdw>
                  </a:effectLst>
                  <a:latin typeface="Poppins SemiBold" panose="020B0604020202020204" charset="0"/>
                  <a:cs typeface="Poppins SemiBold" panose="020B0604020202020204" charset="0"/>
                </a:rPr>
                <a:t>Ag</a:t>
              </a:r>
              <a:endParaRPr lang="en-DE" sz="2400" b="1" dirty="0">
                <a:effectLst>
                  <a:outerShdw blurRad="38100" dist="38100" dir="2700000" algn="tl">
                    <a:srgbClr val="000000">
                      <a:alpha val="43137"/>
                    </a:srgbClr>
                  </a:outerShdw>
                </a:effectLst>
                <a:latin typeface="Poppins SemiBold" panose="020B0604020202020204" charset="0"/>
                <a:cs typeface="Poppins SemiBold" panose="020B0604020202020204" charset="0"/>
              </a:endParaRPr>
            </a:p>
          </p:txBody>
        </p:sp>
        <p:sp>
          <p:nvSpPr>
            <p:cNvPr id="43" name="Textfeld 42">
              <a:extLst>
                <a:ext uri="{FF2B5EF4-FFF2-40B4-BE49-F238E27FC236}">
                  <a16:creationId xmlns:a16="http://schemas.microsoft.com/office/drawing/2014/main" id="{723BED29-9225-426C-A942-F5251E182F8B}"/>
                </a:ext>
              </a:extLst>
            </p:cNvPr>
            <p:cNvSpPr txBox="1"/>
            <p:nvPr/>
          </p:nvSpPr>
          <p:spPr>
            <a:xfrm>
              <a:off x="7480655" y="2495291"/>
              <a:ext cx="325730" cy="230832"/>
            </a:xfrm>
            <a:prstGeom prst="rect">
              <a:avLst/>
            </a:prstGeom>
            <a:noFill/>
          </p:spPr>
          <p:txBody>
            <a:bodyPr wrap="none" rtlCol="0">
              <a:spAutoFit/>
            </a:bodyPr>
            <a:lstStyle/>
            <a:p>
              <a:r>
                <a:rPr lang="en-GB" sz="900" b="1" dirty="0">
                  <a:latin typeface="Poppins Light" panose="020B0604020202020204" charset="0"/>
                  <a:cs typeface="Poppins Light" panose="020B0604020202020204" charset="0"/>
                </a:rPr>
                <a:t>47</a:t>
              </a:r>
              <a:endParaRPr lang="en-DE" sz="900" b="1" dirty="0">
                <a:latin typeface="Poppins Light" panose="020B0604020202020204" charset="0"/>
                <a:cs typeface="Poppins Light" panose="020B0604020202020204" charset="0"/>
              </a:endParaRPr>
            </a:p>
          </p:txBody>
        </p:sp>
        <p:sp>
          <p:nvSpPr>
            <p:cNvPr id="44" name="Textfeld 43">
              <a:extLst>
                <a:ext uri="{FF2B5EF4-FFF2-40B4-BE49-F238E27FC236}">
                  <a16:creationId xmlns:a16="http://schemas.microsoft.com/office/drawing/2014/main" id="{05BD909D-B00F-4474-B5BD-B2AF940D5586}"/>
                </a:ext>
              </a:extLst>
            </p:cNvPr>
            <p:cNvSpPr txBox="1"/>
            <p:nvPr/>
          </p:nvSpPr>
          <p:spPr>
            <a:xfrm>
              <a:off x="7131656" y="2890359"/>
              <a:ext cx="607859" cy="246221"/>
            </a:xfrm>
            <a:prstGeom prst="rect">
              <a:avLst/>
            </a:prstGeom>
            <a:noFill/>
          </p:spPr>
          <p:txBody>
            <a:bodyPr wrap="none" rtlCol="0">
              <a:spAutoFit/>
            </a:bodyPr>
            <a:lstStyle/>
            <a:p>
              <a:r>
                <a:rPr lang="en-GB" sz="1000" b="1" dirty="0">
                  <a:latin typeface="Poppins Light" panose="020B0604020202020204" charset="0"/>
                  <a:cs typeface="Poppins Light" panose="020B0604020202020204" charset="0"/>
                </a:rPr>
                <a:t>SILVER</a:t>
              </a:r>
              <a:endParaRPr lang="en-DE" sz="1000" b="1" dirty="0">
                <a:latin typeface="Poppins Light" panose="020B0604020202020204" charset="0"/>
                <a:cs typeface="Poppins Light" panose="020B0604020202020204" charset="0"/>
              </a:endParaRPr>
            </a:p>
          </p:txBody>
        </p:sp>
        <p:sp>
          <p:nvSpPr>
            <p:cNvPr id="45" name="Textfeld 44">
              <a:extLst>
                <a:ext uri="{FF2B5EF4-FFF2-40B4-BE49-F238E27FC236}">
                  <a16:creationId xmlns:a16="http://schemas.microsoft.com/office/drawing/2014/main" id="{58F603C4-5020-408E-8A6E-FBFBB45761E7}"/>
                </a:ext>
              </a:extLst>
            </p:cNvPr>
            <p:cNvSpPr txBox="1"/>
            <p:nvPr/>
          </p:nvSpPr>
          <p:spPr>
            <a:xfrm>
              <a:off x="7176108" y="3012697"/>
              <a:ext cx="535724" cy="230832"/>
            </a:xfrm>
            <a:prstGeom prst="rect">
              <a:avLst/>
            </a:prstGeom>
            <a:noFill/>
          </p:spPr>
          <p:txBody>
            <a:bodyPr wrap="none" rtlCol="0">
              <a:spAutoFit/>
            </a:bodyPr>
            <a:lstStyle/>
            <a:p>
              <a:r>
                <a:rPr lang="en-GB" sz="900" b="1" dirty="0">
                  <a:latin typeface="Poppins Light" panose="020B0604020202020204" charset="0"/>
                  <a:cs typeface="Poppins Light" panose="020B0604020202020204" charset="0"/>
                </a:rPr>
                <a:t>107.87</a:t>
              </a:r>
              <a:endParaRPr lang="en-DE" sz="900" b="1" dirty="0">
                <a:latin typeface="Poppins Light" panose="020B0604020202020204" charset="0"/>
                <a:cs typeface="Poppins Light" panose="020B0604020202020204" charset="0"/>
              </a:endParaRPr>
            </a:p>
          </p:txBody>
        </p:sp>
      </p:grpSp>
      <p:grpSp>
        <p:nvGrpSpPr>
          <p:cNvPr id="50" name="Gruppieren 49">
            <a:extLst>
              <a:ext uri="{FF2B5EF4-FFF2-40B4-BE49-F238E27FC236}">
                <a16:creationId xmlns:a16="http://schemas.microsoft.com/office/drawing/2014/main" id="{CA7DAC5E-DE2E-43E9-8417-FFE04BB0FDC9}"/>
              </a:ext>
            </a:extLst>
          </p:cNvPr>
          <p:cNvGrpSpPr/>
          <p:nvPr/>
        </p:nvGrpSpPr>
        <p:grpSpPr>
          <a:xfrm>
            <a:off x="7591321" y="5244446"/>
            <a:ext cx="756000" cy="758831"/>
            <a:chOff x="7870701" y="2495291"/>
            <a:chExt cx="756000" cy="758831"/>
          </a:xfrm>
        </p:grpSpPr>
        <p:sp>
          <p:nvSpPr>
            <p:cNvPr id="53" name="Rechteck: abgerundete Ecken 52">
              <a:extLst>
                <a:ext uri="{FF2B5EF4-FFF2-40B4-BE49-F238E27FC236}">
                  <a16:creationId xmlns:a16="http://schemas.microsoft.com/office/drawing/2014/main" id="{9950A488-B988-41B2-BDAD-0AFD9FB5F412}"/>
                </a:ext>
              </a:extLst>
            </p:cNvPr>
            <p:cNvSpPr/>
            <p:nvPr/>
          </p:nvSpPr>
          <p:spPr>
            <a:xfrm>
              <a:off x="7870701" y="2495291"/>
              <a:ext cx="756000" cy="756000"/>
            </a:xfrm>
            <a:prstGeom prst="roundRect">
              <a:avLst/>
            </a:prstGeom>
            <a:gradFill flip="none" rotWithShape="1">
              <a:gsLst>
                <a:gs pos="52000">
                  <a:srgbClr val="FBEC71"/>
                </a:gs>
                <a:gs pos="22000">
                  <a:srgbClr val="C59E3F"/>
                </a:gs>
                <a:gs pos="80000">
                  <a:srgbClr val="BA9338"/>
                </a:gs>
              </a:gsLst>
              <a:path path="circle">
                <a:fillToRect r="100000" b="100000"/>
              </a:path>
              <a:tileRect l="-100000" t="-100000"/>
            </a:gradFill>
            <a:ln>
              <a:gradFill>
                <a:gsLst>
                  <a:gs pos="0">
                    <a:srgbClr val="F9E86D"/>
                  </a:gs>
                  <a:gs pos="74000">
                    <a:srgbClr val="E4C858"/>
                  </a:gs>
                  <a:gs pos="83000">
                    <a:srgbClr val="F9EC71"/>
                  </a:gs>
                  <a:gs pos="100000">
                    <a:srgbClr val="48361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hteck 53">
              <a:extLst>
                <a:ext uri="{FF2B5EF4-FFF2-40B4-BE49-F238E27FC236}">
                  <a16:creationId xmlns:a16="http://schemas.microsoft.com/office/drawing/2014/main" id="{BD523157-4EAE-4718-AC5E-82F67B66D1D2}"/>
                </a:ext>
              </a:extLst>
            </p:cNvPr>
            <p:cNvSpPr/>
            <p:nvPr/>
          </p:nvSpPr>
          <p:spPr>
            <a:xfrm>
              <a:off x="7942502" y="2548461"/>
              <a:ext cx="618418" cy="648000"/>
            </a:xfrm>
            <a:prstGeom prst="rect">
              <a:avLst/>
            </a:prstGeom>
            <a:gradFill flip="none" rotWithShape="1">
              <a:gsLst>
                <a:gs pos="52000">
                  <a:srgbClr val="F2DE6C"/>
                </a:gs>
                <a:gs pos="22000">
                  <a:srgbClr val="DBBC54"/>
                </a:gs>
                <a:gs pos="80000">
                  <a:srgbClr val="A8822F"/>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feld 54">
              <a:extLst>
                <a:ext uri="{FF2B5EF4-FFF2-40B4-BE49-F238E27FC236}">
                  <a16:creationId xmlns:a16="http://schemas.microsoft.com/office/drawing/2014/main" id="{44C701A6-F847-4B26-9413-D7CB9063610E}"/>
                </a:ext>
              </a:extLst>
            </p:cNvPr>
            <p:cNvSpPr txBox="1"/>
            <p:nvPr/>
          </p:nvSpPr>
          <p:spPr>
            <a:xfrm>
              <a:off x="7920188" y="2539995"/>
              <a:ext cx="607859" cy="461665"/>
            </a:xfrm>
            <a:prstGeom prst="rect">
              <a:avLst/>
            </a:prstGeom>
            <a:noFill/>
          </p:spPr>
          <p:txBody>
            <a:bodyPr wrap="none" rtlCol="0">
              <a:spAutoFit/>
            </a:bodyPr>
            <a:lstStyle/>
            <a:p>
              <a:r>
                <a:rPr lang="en-GB" sz="2400" b="1" dirty="0">
                  <a:effectLst>
                    <a:outerShdw blurRad="38100" dist="38100" dir="2700000" algn="tl">
                      <a:srgbClr val="000000">
                        <a:alpha val="43137"/>
                      </a:srgbClr>
                    </a:outerShdw>
                  </a:effectLst>
                  <a:latin typeface="Poppins SemiBold" panose="020B0604020202020204" charset="0"/>
                  <a:cs typeface="Poppins SemiBold" panose="020B0604020202020204" charset="0"/>
                </a:rPr>
                <a:t>Au</a:t>
              </a:r>
              <a:endParaRPr lang="en-DE" sz="2400" b="1" dirty="0">
                <a:effectLst>
                  <a:outerShdw blurRad="38100" dist="38100" dir="2700000" algn="tl">
                    <a:srgbClr val="000000">
                      <a:alpha val="43137"/>
                    </a:srgbClr>
                  </a:outerShdw>
                </a:effectLst>
                <a:latin typeface="Poppins SemiBold" panose="020B0604020202020204" charset="0"/>
                <a:cs typeface="Poppins SemiBold" panose="020B0604020202020204" charset="0"/>
              </a:endParaRPr>
            </a:p>
          </p:txBody>
        </p:sp>
        <p:sp>
          <p:nvSpPr>
            <p:cNvPr id="56" name="Textfeld 55">
              <a:extLst>
                <a:ext uri="{FF2B5EF4-FFF2-40B4-BE49-F238E27FC236}">
                  <a16:creationId xmlns:a16="http://schemas.microsoft.com/office/drawing/2014/main" id="{76817303-8AD2-40ED-B668-EAB6C7481DE7}"/>
                </a:ext>
              </a:extLst>
            </p:cNvPr>
            <p:cNvSpPr txBox="1"/>
            <p:nvPr/>
          </p:nvSpPr>
          <p:spPr>
            <a:xfrm>
              <a:off x="8272450" y="2505884"/>
              <a:ext cx="317716" cy="230832"/>
            </a:xfrm>
            <a:prstGeom prst="rect">
              <a:avLst/>
            </a:prstGeom>
            <a:noFill/>
          </p:spPr>
          <p:txBody>
            <a:bodyPr wrap="none" rtlCol="0">
              <a:spAutoFit/>
            </a:bodyPr>
            <a:lstStyle/>
            <a:p>
              <a:r>
                <a:rPr lang="en-GB" sz="900" b="1" dirty="0">
                  <a:latin typeface="Poppins Light" panose="020B0604020202020204" charset="0"/>
                  <a:cs typeface="Poppins Light" panose="020B0604020202020204" charset="0"/>
                </a:rPr>
                <a:t>79</a:t>
              </a:r>
              <a:endParaRPr lang="en-DE" sz="900" b="1" dirty="0">
                <a:latin typeface="Poppins Light" panose="020B0604020202020204" charset="0"/>
                <a:cs typeface="Poppins Light" panose="020B0604020202020204" charset="0"/>
              </a:endParaRPr>
            </a:p>
          </p:txBody>
        </p:sp>
        <p:sp>
          <p:nvSpPr>
            <p:cNvPr id="57" name="Textfeld 56">
              <a:extLst>
                <a:ext uri="{FF2B5EF4-FFF2-40B4-BE49-F238E27FC236}">
                  <a16:creationId xmlns:a16="http://schemas.microsoft.com/office/drawing/2014/main" id="{C4DFCEDC-C8C8-4863-BC3B-CDF9466A7A21}"/>
                </a:ext>
              </a:extLst>
            </p:cNvPr>
            <p:cNvSpPr txBox="1"/>
            <p:nvPr/>
          </p:nvSpPr>
          <p:spPr>
            <a:xfrm>
              <a:off x="7965786" y="2900952"/>
              <a:ext cx="537327" cy="246221"/>
            </a:xfrm>
            <a:prstGeom prst="rect">
              <a:avLst/>
            </a:prstGeom>
            <a:noFill/>
          </p:spPr>
          <p:txBody>
            <a:bodyPr wrap="none" rtlCol="0">
              <a:spAutoFit/>
            </a:bodyPr>
            <a:lstStyle/>
            <a:p>
              <a:r>
                <a:rPr lang="en-GB" sz="1000" b="1" dirty="0">
                  <a:latin typeface="Poppins Light" panose="020B0604020202020204" charset="0"/>
                  <a:cs typeface="Poppins Light" panose="020B0604020202020204" charset="0"/>
                </a:rPr>
                <a:t>GOLD</a:t>
              </a:r>
              <a:endParaRPr lang="en-DE" sz="1000" b="1" dirty="0">
                <a:latin typeface="Poppins Light" panose="020B0604020202020204" charset="0"/>
                <a:cs typeface="Poppins Light" panose="020B0604020202020204" charset="0"/>
              </a:endParaRPr>
            </a:p>
          </p:txBody>
        </p:sp>
        <p:sp>
          <p:nvSpPr>
            <p:cNvPr id="58" name="Textfeld 57">
              <a:extLst>
                <a:ext uri="{FF2B5EF4-FFF2-40B4-BE49-F238E27FC236}">
                  <a16:creationId xmlns:a16="http://schemas.microsoft.com/office/drawing/2014/main" id="{586FD123-5451-4E38-9707-DC596049F7F3}"/>
                </a:ext>
              </a:extLst>
            </p:cNvPr>
            <p:cNvSpPr txBox="1"/>
            <p:nvPr/>
          </p:nvSpPr>
          <p:spPr>
            <a:xfrm>
              <a:off x="7967903" y="3023290"/>
              <a:ext cx="537327" cy="230832"/>
            </a:xfrm>
            <a:prstGeom prst="rect">
              <a:avLst/>
            </a:prstGeom>
            <a:noFill/>
          </p:spPr>
          <p:txBody>
            <a:bodyPr wrap="none" rtlCol="0">
              <a:spAutoFit/>
            </a:bodyPr>
            <a:lstStyle/>
            <a:p>
              <a:r>
                <a:rPr lang="en-GB" sz="900" b="1" dirty="0">
                  <a:latin typeface="Poppins Light" panose="020B0604020202020204" charset="0"/>
                  <a:cs typeface="Poppins Light" panose="020B0604020202020204" charset="0"/>
                </a:rPr>
                <a:t>196.97</a:t>
              </a:r>
              <a:endParaRPr lang="en-DE" sz="900" b="1" dirty="0">
                <a:latin typeface="Poppins Light" panose="020B0604020202020204" charset="0"/>
                <a:cs typeface="Poppins Light" panose="020B0604020202020204" charset="0"/>
              </a:endParaRPr>
            </a:p>
          </p:txBody>
        </p:sp>
      </p:grpSp>
      <p:grpSp>
        <p:nvGrpSpPr>
          <p:cNvPr id="59" name="Gruppieren 58">
            <a:extLst>
              <a:ext uri="{FF2B5EF4-FFF2-40B4-BE49-F238E27FC236}">
                <a16:creationId xmlns:a16="http://schemas.microsoft.com/office/drawing/2014/main" id="{C7924315-9A9C-42B6-AF39-1E6900ADC476}"/>
              </a:ext>
            </a:extLst>
          </p:cNvPr>
          <p:cNvGrpSpPr/>
          <p:nvPr/>
        </p:nvGrpSpPr>
        <p:grpSpPr>
          <a:xfrm>
            <a:off x="8375848" y="5245024"/>
            <a:ext cx="756000" cy="758831"/>
            <a:chOff x="8698502" y="2495291"/>
            <a:chExt cx="756000" cy="758831"/>
          </a:xfrm>
        </p:grpSpPr>
        <p:sp>
          <p:nvSpPr>
            <p:cNvPr id="60" name="Rechteck: abgerundete Ecken 59">
              <a:extLst>
                <a:ext uri="{FF2B5EF4-FFF2-40B4-BE49-F238E27FC236}">
                  <a16:creationId xmlns:a16="http://schemas.microsoft.com/office/drawing/2014/main" id="{A5DDA995-3883-4C54-A9EB-C8AD7B7ACFDA}"/>
                </a:ext>
              </a:extLst>
            </p:cNvPr>
            <p:cNvSpPr/>
            <p:nvPr/>
          </p:nvSpPr>
          <p:spPr>
            <a:xfrm>
              <a:off x="8698502" y="2495291"/>
              <a:ext cx="756000" cy="756000"/>
            </a:xfrm>
            <a:prstGeom prst="roundRect">
              <a:avLst/>
            </a:prstGeom>
            <a:gradFill flip="none" rotWithShape="1">
              <a:gsLst>
                <a:gs pos="52000">
                  <a:srgbClr val="BA7B51"/>
                </a:gs>
                <a:gs pos="22000">
                  <a:srgbClr val="ECC89C"/>
                </a:gs>
                <a:gs pos="80000">
                  <a:srgbClr val="C17E50"/>
                </a:gs>
              </a:gsLst>
              <a:path path="circle">
                <a:fillToRect r="100000" b="100000"/>
              </a:path>
              <a:tileRect l="-100000" t="-100000"/>
            </a:gradFill>
            <a:ln>
              <a:gradFill>
                <a:gsLst>
                  <a:gs pos="0">
                    <a:srgbClr val="ECC295"/>
                  </a:gs>
                  <a:gs pos="74000">
                    <a:srgbClr val="B9794D"/>
                  </a:gs>
                  <a:gs pos="83000">
                    <a:srgbClr val="AE7346"/>
                  </a:gs>
                  <a:gs pos="100000">
                    <a:srgbClr val="E8B9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Rechteck 60">
              <a:extLst>
                <a:ext uri="{FF2B5EF4-FFF2-40B4-BE49-F238E27FC236}">
                  <a16:creationId xmlns:a16="http://schemas.microsoft.com/office/drawing/2014/main" id="{90047335-455D-4BD5-B3D9-E776B263368F}"/>
                </a:ext>
              </a:extLst>
            </p:cNvPr>
            <p:cNvSpPr/>
            <p:nvPr/>
          </p:nvSpPr>
          <p:spPr>
            <a:xfrm>
              <a:off x="8770303" y="2548461"/>
              <a:ext cx="618418" cy="648000"/>
            </a:xfrm>
            <a:prstGeom prst="rect">
              <a:avLst/>
            </a:prstGeom>
            <a:gradFill flip="none" rotWithShape="1">
              <a:gsLst>
                <a:gs pos="52000">
                  <a:srgbClr val="94633C"/>
                </a:gs>
                <a:gs pos="22000">
                  <a:srgbClr val="F2CCA5"/>
                </a:gs>
                <a:gs pos="80000">
                  <a:srgbClr val="946248"/>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Textfeld 61">
              <a:extLst>
                <a:ext uri="{FF2B5EF4-FFF2-40B4-BE49-F238E27FC236}">
                  <a16:creationId xmlns:a16="http://schemas.microsoft.com/office/drawing/2014/main" id="{6483BF7F-8C66-4E6F-99E6-190B8E51B7CB}"/>
                </a:ext>
              </a:extLst>
            </p:cNvPr>
            <p:cNvSpPr txBox="1"/>
            <p:nvPr/>
          </p:nvSpPr>
          <p:spPr>
            <a:xfrm>
              <a:off x="8751621" y="2551032"/>
              <a:ext cx="623889" cy="461665"/>
            </a:xfrm>
            <a:prstGeom prst="rect">
              <a:avLst/>
            </a:prstGeom>
            <a:noFill/>
          </p:spPr>
          <p:txBody>
            <a:bodyPr wrap="none" rtlCol="0">
              <a:spAutoFit/>
            </a:bodyPr>
            <a:lstStyle/>
            <a:p>
              <a:r>
                <a:rPr lang="en-GB" sz="2400" b="1" dirty="0">
                  <a:effectLst>
                    <a:outerShdw blurRad="38100" dist="38100" dir="2700000" algn="tl">
                      <a:srgbClr val="000000">
                        <a:alpha val="43137"/>
                      </a:srgbClr>
                    </a:outerShdw>
                  </a:effectLst>
                  <a:latin typeface="Poppins SemiBold" panose="020B0604020202020204" charset="0"/>
                  <a:cs typeface="Poppins SemiBold" panose="020B0604020202020204" charset="0"/>
                </a:rPr>
                <a:t>Cu</a:t>
              </a:r>
              <a:endParaRPr lang="en-DE" sz="2400" b="1" dirty="0">
                <a:effectLst>
                  <a:outerShdw blurRad="38100" dist="38100" dir="2700000" algn="tl">
                    <a:srgbClr val="000000">
                      <a:alpha val="43137"/>
                    </a:srgbClr>
                  </a:outerShdw>
                </a:effectLst>
                <a:latin typeface="Poppins SemiBold" panose="020B0604020202020204" charset="0"/>
                <a:cs typeface="Poppins SemiBold" panose="020B0604020202020204" charset="0"/>
              </a:endParaRPr>
            </a:p>
          </p:txBody>
        </p:sp>
        <p:sp>
          <p:nvSpPr>
            <p:cNvPr id="63" name="Textfeld 62">
              <a:extLst>
                <a:ext uri="{FF2B5EF4-FFF2-40B4-BE49-F238E27FC236}">
                  <a16:creationId xmlns:a16="http://schemas.microsoft.com/office/drawing/2014/main" id="{193764B6-9488-46CF-AAA0-C4836A16D212}"/>
                </a:ext>
              </a:extLst>
            </p:cNvPr>
            <p:cNvSpPr txBox="1"/>
            <p:nvPr/>
          </p:nvSpPr>
          <p:spPr>
            <a:xfrm>
              <a:off x="9100251" y="2505884"/>
              <a:ext cx="320922" cy="230832"/>
            </a:xfrm>
            <a:prstGeom prst="rect">
              <a:avLst/>
            </a:prstGeom>
            <a:noFill/>
          </p:spPr>
          <p:txBody>
            <a:bodyPr wrap="none" rtlCol="0">
              <a:spAutoFit/>
            </a:bodyPr>
            <a:lstStyle/>
            <a:p>
              <a:r>
                <a:rPr lang="en-GB" sz="900" b="1" dirty="0">
                  <a:latin typeface="Poppins Light" panose="020B0604020202020204" charset="0"/>
                  <a:cs typeface="Poppins Light" panose="020B0604020202020204" charset="0"/>
                </a:rPr>
                <a:t>29</a:t>
              </a:r>
              <a:endParaRPr lang="en-DE" sz="900" b="1" dirty="0">
                <a:latin typeface="Poppins Light" panose="020B0604020202020204" charset="0"/>
                <a:cs typeface="Poppins Light" panose="020B0604020202020204" charset="0"/>
              </a:endParaRPr>
            </a:p>
          </p:txBody>
        </p:sp>
        <p:sp>
          <p:nvSpPr>
            <p:cNvPr id="64" name="Textfeld 63">
              <a:extLst>
                <a:ext uri="{FF2B5EF4-FFF2-40B4-BE49-F238E27FC236}">
                  <a16:creationId xmlns:a16="http://schemas.microsoft.com/office/drawing/2014/main" id="{8624516A-7039-4A51-90D4-4B6145F9AB87}"/>
                </a:ext>
              </a:extLst>
            </p:cNvPr>
            <p:cNvSpPr txBox="1"/>
            <p:nvPr/>
          </p:nvSpPr>
          <p:spPr>
            <a:xfrm>
              <a:off x="8725851" y="2900952"/>
              <a:ext cx="696024" cy="246221"/>
            </a:xfrm>
            <a:prstGeom prst="rect">
              <a:avLst/>
            </a:prstGeom>
            <a:noFill/>
          </p:spPr>
          <p:txBody>
            <a:bodyPr wrap="none" rtlCol="0">
              <a:spAutoFit/>
            </a:bodyPr>
            <a:lstStyle/>
            <a:p>
              <a:r>
                <a:rPr lang="en-GB" sz="1000" b="1" dirty="0">
                  <a:latin typeface="Poppins Light" panose="020B0604020202020204" charset="0"/>
                  <a:cs typeface="Poppins Light" panose="020B0604020202020204" charset="0"/>
                </a:rPr>
                <a:t>COPPER</a:t>
              </a:r>
              <a:endParaRPr lang="en-DE" sz="1000" b="1" dirty="0">
                <a:latin typeface="Poppins Light" panose="020B0604020202020204" charset="0"/>
                <a:cs typeface="Poppins Light" panose="020B0604020202020204" charset="0"/>
              </a:endParaRPr>
            </a:p>
          </p:txBody>
        </p:sp>
        <p:sp>
          <p:nvSpPr>
            <p:cNvPr id="65" name="Textfeld 64">
              <a:extLst>
                <a:ext uri="{FF2B5EF4-FFF2-40B4-BE49-F238E27FC236}">
                  <a16:creationId xmlns:a16="http://schemas.microsoft.com/office/drawing/2014/main" id="{03C37994-45BE-48A0-9A35-A3B02FE3F7AB}"/>
                </a:ext>
              </a:extLst>
            </p:cNvPr>
            <p:cNvSpPr txBox="1"/>
            <p:nvPr/>
          </p:nvSpPr>
          <p:spPr>
            <a:xfrm>
              <a:off x="8795704" y="3023290"/>
              <a:ext cx="535724" cy="230832"/>
            </a:xfrm>
            <a:prstGeom prst="rect">
              <a:avLst/>
            </a:prstGeom>
            <a:noFill/>
          </p:spPr>
          <p:txBody>
            <a:bodyPr wrap="none" rtlCol="0">
              <a:spAutoFit/>
            </a:bodyPr>
            <a:lstStyle/>
            <a:p>
              <a:r>
                <a:rPr lang="en-GB" sz="900" b="1" dirty="0">
                  <a:latin typeface="Poppins Light" panose="020B0604020202020204" charset="0"/>
                  <a:cs typeface="Poppins Light" panose="020B0604020202020204" charset="0"/>
                </a:rPr>
                <a:t> 63.55</a:t>
              </a:r>
              <a:endParaRPr lang="en-DE" sz="900" b="1" dirty="0">
                <a:latin typeface="Poppins Light" panose="020B0604020202020204" charset="0"/>
                <a:cs typeface="Poppins Light" panose="020B0604020202020204" charset="0"/>
              </a:endParaRPr>
            </a:p>
          </p:txBody>
        </p:sp>
      </p:grpSp>
      <p:grpSp>
        <p:nvGrpSpPr>
          <p:cNvPr id="66" name="Gruppieren 65">
            <a:extLst>
              <a:ext uri="{FF2B5EF4-FFF2-40B4-BE49-F238E27FC236}">
                <a16:creationId xmlns:a16="http://schemas.microsoft.com/office/drawing/2014/main" id="{5BD0C9F8-5A19-4EA7-8C59-9335BDCD4121}"/>
              </a:ext>
            </a:extLst>
          </p:cNvPr>
          <p:cNvGrpSpPr/>
          <p:nvPr/>
        </p:nvGrpSpPr>
        <p:grpSpPr>
          <a:xfrm>
            <a:off x="9160903" y="5242898"/>
            <a:ext cx="756000" cy="758831"/>
            <a:chOff x="9536699" y="2529156"/>
            <a:chExt cx="756000" cy="758831"/>
          </a:xfrm>
        </p:grpSpPr>
        <p:sp>
          <p:nvSpPr>
            <p:cNvPr id="67" name="Rechteck: abgerundete Ecken 66">
              <a:extLst>
                <a:ext uri="{FF2B5EF4-FFF2-40B4-BE49-F238E27FC236}">
                  <a16:creationId xmlns:a16="http://schemas.microsoft.com/office/drawing/2014/main" id="{A33C915F-5156-4442-ABA5-E01F79A1AAD6}"/>
                </a:ext>
              </a:extLst>
            </p:cNvPr>
            <p:cNvSpPr/>
            <p:nvPr/>
          </p:nvSpPr>
          <p:spPr>
            <a:xfrm>
              <a:off x="9536699" y="2529156"/>
              <a:ext cx="756000" cy="756000"/>
            </a:xfrm>
            <a:prstGeom prst="roundRect">
              <a:avLst/>
            </a:prstGeom>
            <a:gradFill flip="none" rotWithShape="1">
              <a:gsLst>
                <a:gs pos="52000">
                  <a:srgbClr val="767676"/>
                </a:gs>
                <a:gs pos="22000">
                  <a:srgbClr val="3F3F3F"/>
                </a:gs>
                <a:gs pos="80000">
                  <a:srgbClr val="696969"/>
                </a:gs>
              </a:gsLst>
              <a:path path="circle">
                <a:fillToRect r="100000" b="100000"/>
              </a:path>
              <a:tileRect l="-100000" t="-100000"/>
            </a:gradFill>
            <a:ln>
              <a:gradFill>
                <a:gsLst>
                  <a:gs pos="0">
                    <a:srgbClr val="6A6A6A"/>
                  </a:gs>
                  <a:gs pos="74000">
                    <a:srgbClr val="5C5C5C"/>
                  </a:gs>
                  <a:gs pos="83000">
                    <a:srgbClr val="929493"/>
                  </a:gs>
                  <a:gs pos="100000">
                    <a:srgbClr val="B0B0B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hteck 67">
              <a:extLst>
                <a:ext uri="{FF2B5EF4-FFF2-40B4-BE49-F238E27FC236}">
                  <a16:creationId xmlns:a16="http://schemas.microsoft.com/office/drawing/2014/main" id="{E38E34B6-1FB7-4B0D-B5A9-FDEF5EC258E5}"/>
                </a:ext>
              </a:extLst>
            </p:cNvPr>
            <p:cNvSpPr/>
            <p:nvPr/>
          </p:nvSpPr>
          <p:spPr>
            <a:xfrm>
              <a:off x="9608500" y="2582326"/>
              <a:ext cx="618418" cy="648000"/>
            </a:xfrm>
            <a:prstGeom prst="rect">
              <a:avLst/>
            </a:prstGeom>
            <a:gradFill flip="none" rotWithShape="1">
              <a:gsLst>
                <a:gs pos="52000">
                  <a:srgbClr val="5B5B5B"/>
                </a:gs>
                <a:gs pos="22000">
                  <a:srgbClr val="868686"/>
                </a:gs>
                <a:gs pos="80000">
                  <a:srgbClr val="E4E4E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Textfeld 68">
              <a:extLst>
                <a:ext uri="{FF2B5EF4-FFF2-40B4-BE49-F238E27FC236}">
                  <a16:creationId xmlns:a16="http://schemas.microsoft.com/office/drawing/2014/main" id="{C1EFCB90-DC87-452F-A848-4B26B6B6ADF3}"/>
                </a:ext>
              </a:extLst>
            </p:cNvPr>
            <p:cNvSpPr txBox="1"/>
            <p:nvPr/>
          </p:nvSpPr>
          <p:spPr>
            <a:xfrm>
              <a:off x="9609772" y="2582325"/>
              <a:ext cx="615874" cy="461665"/>
            </a:xfrm>
            <a:prstGeom prst="rect">
              <a:avLst/>
            </a:prstGeom>
            <a:noFill/>
          </p:spPr>
          <p:txBody>
            <a:bodyPr wrap="none" rtlCol="0">
              <a:spAutoFit/>
            </a:bodyPr>
            <a:lstStyle/>
            <a:p>
              <a:r>
                <a:rPr lang="en-GB" sz="2400" b="1" dirty="0">
                  <a:effectLst>
                    <a:outerShdw blurRad="38100" dist="38100" dir="2700000" algn="tl">
                      <a:srgbClr val="000000">
                        <a:alpha val="43137"/>
                      </a:srgbClr>
                    </a:outerShdw>
                  </a:effectLst>
                  <a:latin typeface="Poppins SemiBold" panose="020B0604020202020204" charset="0"/>
                  <a:cs typeface="Poppins SemiBold" panose="020B0604020202020204" charset="0"/>
                </a:rPr>
                <a:t>Co</a:t>
              </a:r>
              <a:endParaRPr lang="en-DE" sz="2400" b="1" dirty="0">
                <a:effectLst>
                  <a:outerShdw blurRad="38100" dist="38100" dir="2700000" algn="tl">
                    <a:srgbClr val="000000">
                      <a:alpha val="43137"/>
                    </a:srgbClr>
                  </a:outerShdw>
                </a:effectLst>
                <a:latin typeface="Poppins SemiBold" panose="020B0604020202020204" charset="0"/>
                <a:cs typeface="Poppins SemiBold" panose="020B0604020202020204" charset="0"/>
              </a:endParaRPr>
            </a:p>
          </p:txBody>
        </p:sp>
        <p:sp>
          <p:nvSpPr>
            <p:cNvPr id="70" name="Textfeld 69">
              <a:extLst>
                <a:ext uri="{FF2B5EF4-FFF2-40B4-BE49-F238E27FC236}">
                  <a16:creationId xmlns:a16="http://schemas.microsoft.com/office/drawing/2014/main" id="{7AE09853-A5D5-470C-A1E4-E00F11C8BBC9}"/>
                </a:ext>
              </a:extLst>
            </p:cNvPr>
            <p:cNvSpPr txBox="1"/>
            <p:nvPr/>
          </p:nvSpPr>
          <p:spPr>
            <a:xfrm>
              <a:off x="9938448" y="2539749"/>
              <a:ext cx="312906" cy="230832"/>
            </a:xfrm>
            <a:prstGeom prst="rect">
              <a:avLst/>
            </a:prstGeom>
            <a:noFill/>
          </p:spPr>
          <p:txBody>
            <a:bodyPr wrap="none" rtlCol="0">
              <a:spAutoFit/>
            </a:bodyPr>
            <a:lstStyle/>
            <a:p>
              <a:r>
                <a:rPr lang="en-GB" sz="900" b="1" dirty="0">
                  <a:latin typeface="Poppins Light" panose="020B0604020202020204" charset="0"/>
                  <a:cs typeface="Poppins Light" panose="020B0604020202020204" charset="0"/>
                </a:rPr>
                <a:t>27</a:t>
              </a:r>
              <a:endParaRPr lang="en-DE" sz="900" b="1" dirty="0">
                <a:latin typeface="Poppins Light" panose="020B0604020202020204" charset="0"/>
                <a:cs typeface="Poppins Light" panose="020B0604020202020204" charset="0"/>
              </a:endParaRPr>
            </a:p>
          </p:txBody>
        </p:sp>
        <p:sp>
          <p:nvSpPr>
            <p:cNvPr id="71" name="Textfeld 70">
              <a:extLst>
                <a:ext uri="{FF2B5EF4-FFF2-40B4-BE49-F238E27FC236}">
                  <a16:creationId xmlns:a16="http://schemas.microsoft.com/office/drawing/2014/main" id="{FE310254-52A4-4D6E-AA32-AC7DB33316FE}"/>
                </a:ext>
              </a:extLst>
            </p:cNvPr>
            <p:cNvSpPr txBox="1"/>
            <p:nvPr/>
          </p:nvSpPr>
          <p:spPr>
            <a:xfrm>
              <a:off x="9564048" y="2934817"/>
              <a:ext cx="699230" cy="246221"/>
            </a:xfrm>
            <a:prstGeom prst="rect">
              <a:avLst/>
            </a:prstGeom>
            <a:noFill/>
          </p:spPr>
          <p:txBody>
            <a:bodyPr wrap="none" rtlCol="0">
              <a:spAutoFit/>
            </a:bodyPr>
            <a:lstStyle/>
            <a:p>
              <a:r>
                <a:rPr lang="en-GB" sz="1000" b="1" dirty="0">
                  <a:latin typeface="Poppins Light" panose="020B0604020202020204" charset="0"/>
                  <a:cs typeface="Poppins Light" panose="020B0604020202020204" charset="0"/>
                </a:rPr>
                <a:t>COBALT</a:t>
              </a:r>
              <a:endParaRPr lang="en-DE" sz="1000" b="1" dirty="0">
                <a:latin typeface="Poppins Light" panose="020B0604020202020204" charset="0"/>
                <a:cs typeface="Poppins Light" panose="020B0604020202020204" charset="0"/>
              </a:endParaRPr>
            </a:p>
          </p:txBody>
        </p:sp>
        <p:sp>
          <p:nvSpPr>
            <p:cNvPr id="72" name="Textfeld 71">
              <a:extLst>
                <a:ext uri="{FF2B5EF4-FFF2-40B4-BE49-F238E27FC236}">
                  <a16:creationId xmlns:a16="http://schemas.microsoft.com/office/drawing/2014/main" id="{BEDB5540-B2F0-4B6F-9A69-0E049560B8A6}"/>
                </a:ext>
              </a:extLst>
            </p:cNvPr>
            <p:cNvSpPr txBox="1"/>
            <p:nvPr/>
          </p:nvSpPr>
          <p:spPr>
            <a:xfrm>
              <a:off x="9633901" y="3057155"/>
              <a:ext cx="532518" cy="230832"/>
            </a:xfrm>
            <a:prstGeom prst="rect">
              <a:avLst/>
            </a:prstGeom>
            <a:noFill/>
          </p:spPr>
          <p:txBody>
            <a:bodyPr wrap="none" rtlCol="0">
              <a:spAutoFit/>
            </a:bodyPr>
            <a:lstStyle/>
            <a:p>
              <a:r>
                <a:rPr lang="en-GB" sz="900" b="1" dirty="0">
                  <a:latin typeface="Poppins Light" panose="020B0604020202020204" charset="0"/>
                  <a:cs typeface="Poppins Light" panose="020B0604020202020204" charset="0"/>
                </a:rPr>
                <a:t> 58.93</a:t>
              </a:r>
              <a:endParaRPr lang="en-DE" sz="900" b="1" dirty="0">
                <a:latin typeface="Poppins Light" panose="020B0604020202020204" charset="0"/>
                <a:cs typeface="Poppins Light" panose="020B0604020202020204" charset="0"/>
              </a:endParaRPr>
            </a:p>
          </p:txBody>
        </p:sp>
      </p:grpSp>
      <p:sp>
        <p:nvSpPr>
          <p:cNvPr id="48" name="Google Shape;48;p14"/>
          <p:cNvSpPr txBox="1"/>
          <p:nvPr/>
        </p:nvSpPr>
        <p:spPr>
          <a:xfrm>
            <a:off x="6592821" y="2912632"/>
            <a:ext cx="4566246" cy="1932796"/>
          </a:xfrm>
          <a:prstGeom prst="rect">
            <a:avLst/>
          </a:prstGeom>
          <a:noFill/>
          <a:ln>
            <a:noFill/>
          </a:ln>
        </p:spPr>
        <p:txBody>
          <a:bodyPr spcFirstLastPara="1" wrap="square" lIns="91425" tIns="45700" rIns="91425" bIns="45700" anchor="t" anchorCtr="0">
            <a:spAutoFit/>
          </a:bodyPr>
          <a:lstStyle/>
          <a:p>
            <a:pPr marL="228600" indent="-182880">
              <a:lnSpc>
                <a:spcPct val="115000"/>
              </a:lnSpc>
              <a:buSzPts val="1760"/>
            </a:pPr>
            <a:r>
              <a:rPr lang="en-US" sz="2000" dirty="0">
                <a:solidFill>
                  <a:schemeClr val="bg1"/>
                </a:solidFill>
                <a:latin typeface="Poppins"/>
                <a:ea typeface="Poppins"/>
                <a:cs typeface="Poppins"/>
                <a:sym typeface="Poppins"/>
              </a:rPr>
              <a:t>Discovering </a:t>
            </a:r>
          </a:p>
          <a:p>
            <a:pPr marL="228600" indent="-182880">
              <a:lnSpc>
                <a:spcPct val="115000"/>
              </a:lnSpc>
              <a:buSzPts val="1760"/>
            </a:pPr>
            <a:r>
              <a:rPr lang="en-US" sz="3200" dirty="0">
                <a:solidFill>
                  <a:schemeClr val="bg1"/>
                </a:solidFill>
                <a:effectLst>
                  <a:outerShdw blurRad="38100" dist="38100" dir="2700000" algn="tl">
                    <a:srgbClr val="000000">
                      <a:alpha val="43137"/>
                    </a:srgbClr>
                  </a:outerShdw>
                </a:effectLst>
                <a:latin typeface="Poppins Medium" panose="020B0604020202020204" charset="0"/>
                <a:ea typeface="Poppins"/>
                <a:cs typeface="Poppins Medium" panose="020B0604020202020204" charset="0"/>
                <a:sym typeface="Poppins"/>
              </a:rPr>
              <a:t>Silver, Gold, Copper </a:t>
            </a:r>
          </a:p>
          <a:p>
            <a:pPr marL="228600" indent="-182880">
              <a:lnSpc>
                <a:spcPct val="115000"/>
              </a:lnSpc>
              <a:buSzPts val="1760"/>
            </a:pPr>
            <a:r>
              <a:rPr lang="en-US" sz="3200" dirty="0">
                <a:solidFill>
                  <a:schemeClr val="bg1"/>
                </a:solidFill>
                <a:effectLst>
                  <a:outerShdw blurRad="38100" dist="38100" dir="2700000" algn="tl">
                    <a:srgbClr val="000000">
                      <a:alpha val="43137"/>
                    </a:srgbClr>
                  </a:outerShdw>
                </a:effectLst>
                <a:latin typeface="Poppins Medium" panose="020B0604020202020204" charset="0"/>
                <a:ea typeface="Poppins"/>
                <a:cs typeface="Poppins Medium" panose="020B0604020202020204" charset="0"/>
                <a:sym typeface="Poppins"/>
              </a:rPr>
              <a:t>&amp; Green Metals </a:t>
            </a:r>
          </a:p>
          <a:p>
            <a:pPr marL="228600" indent="-182880">
              <a:lnSpc>
                <a:spcPct val="115000"/>
              </a:lnSpc>
              <a:buSzPts val="1760"/>
            </a:pPr>
            <a:r>
              <a:rPr lang="en-US" sz="2000" dirty="0">
                <a:solidFill>
                  <a:schemeClr val="bg1"/>
                </a:solidFill>
                <a:latin typeface="Poppins"/>
                <a:ea typeface="Poppins"/>
                <a:cs typeface="Poppins"/>
                <a:sym typeface="Poppins"/>
              </a:rPr>
              <a:t>to Power New Technologies</a:t>
            </a:r>
          </a:p>
        </p:txBody>
      </p:sp>
      <p:sp>
        <p:nvSpPr>
          <p:cNvPr id="51" name="Google Shape;51;p14"/>
          <p:cNvSpPr txBox="1">
            <a:spLocks noGrp="1"/>
          </p:cNvSpPr>
          <p:nvPr>
            <p:ph type="body" idx="1"/>
          </p:nvPr>
        </p:nvSpPr>
        <p:spPr>
          <a:xfrm>
            <a:off x="277079" y="6383957"/>
            <a:ext cx="4990200" cy="30997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000" dirty="0">
                <a:solidFill>
                  <a:srgbClr val="F9FBFD"/>
                </a:solidFill>
                <a:latin typeface="Poppins SemiBold"/>
                <a:ea typeface="Poppins SemiBold"/>
                <a:cs typeface="Poppins SemiBold"/>
                <a:sym typeface="Poppins SemiBold"/>
              </a:rPr>
              <a:t>September 2023</a:t>
            </a:r>
            <a:endParaRPr sz="2000" dirty="0">
              <a:solidFill>
                <a:srgbClr val="F9FBFD"/>
              </a:solidFill>
              <a:latin typeface="Poppins SemiBold"/>
              <a:ea typeface="Poppins SemiBold"/>
              <a:cs typeface="Poppins SemiBold"/>
              <a:sym typeface="Poppi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1"/>
        <p:cNvGrpSpPr/>
        <p:nvPr/>
      </p:nvGrpSpPr>
      <p:grpSpPr>
        <a:xfrm>
          <a:off x="0" y="0"/>
          <a:ext cx="0" cy="0"/>
          <a:chOff x="0" y="0"/>
          <a:chExt cx="0" cy="0"/>
        </a:xfrm>
      </p:grpSpPr>
      <p:sp>
        <p:nvSpPr>
          <p:cNvPr id="142" name="Google Shape;142;p22"/>
          <p:cNvSpPr txBox="1">
            <a:spLocks noGrp="1"/>
          </p:cNvSpPr>
          <p:nvPr>
            <p:ph type="body" idx="1"/>
          </p:nvPr>
        </p:nvSpPr>
        <p:spPr>
          <a:xfrm>
            <a:off x="416850" y="1455450"/>
            <a:ext cx="11358300" cy="5116800"/>
          </a:xfrm>
          <a:prstGeom prst="rect">
            <a:avLst/>
          </a:prstGeom>
          <a:noFill/>
          <a:ln>
            <a:noFill/>
          </a:ln>
        </p:spPr>
        <p:txBody>
          <a:bodyPr spcFirstLastPara="1" wrap="square" lIns="91425" tIns="45700" rIns="91425" bIns="45700" anchor="t" anchorCtr="0">
            <a:noAutofit/>
          </a:bodyPr>
          <a:lstStyle/>
          <a:p>
            <a:pPr marL="45720" lvl="0" indent="0" algn="just" rtl="0">
              <a:lnSpc>
                <a:spcPct val="115000"/>
              </a:lnSpc>
              <a:spcBef>
                <a:spcPts val="0"/>
              </a:spcBef>
              <a:spcAft>
                <a:spcPts val="0"/>
              </a:spcAft>
              <a:buSzPts val="1280"/>
              <a:buNone/>
            </a:pPr>
            <a:r>
              <a:rPr lang="en-US" sz="1500" dirty="0">
                <a:solidFill>
                  <a:srgbClr val="F9FBFD"/>
                </a:solidFill>
                <a:latin typeface="Poppins Medium"/>
                <a:ea typeface="Poppins Medium"/>
                <a:cs typeface="Poppins Medium"/>
                <a:sym typeface="Poppins Medium"/>
              </a:rPr>
              <a:t>Morning Star</a:t>
            </a:r>
            <a:r>
              <a:rPr lang="en-US" sz="1500" dirty="0">
                <a:solidFill>
                  <a:srgbClr val="F9FBFD"/>
                </a:solidFill>
                <a:latin typeface="Poppins Light"/>
                <a:ea typeface="Poppins Light"/>
                <a:cs typeface="Poppins Light"/>
                <a:sym typeface="Poppins Light"/>
              </a:rPr>
              <a:t> </a:t>
            </a:r>
            <a:endParaRPr sz="1500" dirty="0">
              <a:solidFill>
                <a:srgbClr val="F9FBFD"/>
              </a:solidFill>
              <a:latin typeface="Poppins Light"/>
              <a:ea typeface="Poppins Light"/>
              <a:cs typeface="Poppins Light"/>
              <a:sym typeface="Poppins Light"/>
            </a:endParaRPr>
          </a:p>
          <a:p>
            <a:pPr marL="228600" lvl="0" indent="-184150" algn="just" rtl="0">
              <a:lnSpc>
                <a:spcPct val="115000"/>
              </a:lnSpc>
              <a:spcBef>
                <a:spcPts val="0"/>
              </a:spcBef>
              <a:spcAft>
                <a:spcPts val="0"/>
              </a:spcAft>
              <a:buClr>
                <a:srgbClr val="F9FBFD"/>
              </a:buClr>
              <a:buSzPts val="1300"/>
              <a:buFont typeface="Poppins Light"/>
              <a:buChar char="•"/>
            </a:pPr>
            <a:r>
              <a:rPr lang="en-US" sz="1300" dirty="0">
                <a:solidFill>
                  <a:srgbClr val="F9FBFD"/>
                </a:solidFill>
                <a:latin typeface="Poppins Light"/>
                <a:ea typeface="Poppins Light"/>
                <a:cs typeface="Poppins Light"/>
                <a:sym typeface="Poppins Light"/>
              </a:rPr>
              <a:t>Consists of a 2.1-meter-wide vein striking 3100 to 3200, dipping 62o to 750 east. The vein is conformable to the enclosing rocks and contains pyrite, galena, and sphalerite in a gangue of limestone and quartz. The vein is highly oxidized at surface with pyrite and galena leached out.</a:t>
            </a:r>
            <a:endParaRPr sz="1300" dirty="0">
              <a:solidFill>
                <a:srgbClr val="F9FBFD"/>
              </a:solidFill>
              <a:latin typeface="Poppins Light"/>
              <a:ea typeface="Poppins Light"/>
              <a:cs typeface="Poppins Light"/>
              <a:sym typeface="Poppins Light"/>
            </a:endParaRPr>
          </a:p>
          <a:p>
            <a:pPr marL="0" lvl="0" indent="0" algn="just" rtl="0">
              <a:lnSpc>
                <a:spcPct val="115000"/>
              </a:lnSpc>
              <a:spcBef>
                <a:spcPts val="0"/>
              </a:spcBef>
              <a:spcAft>
                <a:spcPts val="0"/>
              </a:spcAft>
              <a:buSzPts val="1280"/>
              <a:buNone/>
            </a:pPr>
            <a:br>
              <a:rPr lang="en-US" sz="1300" dirty="0">
                <a:solidFill>
                  <a:srgbClr val="F9FBFD"/>
                </a:solidFill>
                <a:latin typeface="Poppins Light"/>
                <a:ea typeface="Poppins Light"/>
                <a:cs typeface="Poppins Light"/>
                <a:sym typeface="Poppins Light"/>
              </a:rPr>
            </a:br>
            <a:r>
              <a:rPr lang="en-US" sz="1500" dirty="0">
                <a:solidFill>
                  <a:srgbClr val="F9FBFD"/>
                </a:solidFill>
                <a:latin typeface="Poppins Light"/>
                <a:ea typeface="Poppins Light"/>
                <a:cs typeface="Poppins Light"/>
                <a:sym typeface="Poppins Light"/>
              </a:rPr>
              <a:t>  </a:t>
            </a:r>
            <a:r>
              <a:rPr lang="en-US" sz="1500" dirty="0">
                <a:solidFill>
                  <a:srgbClr val="F9FBFD"/>
                </a:solidFill>
                <a:latin typeface="Poppins Medium"/>
                <a:ea typeface="Poppins Medium"/>
                <a:cs typeface="Poppins Medium"/>
                <a:sym typeface="Poppins Medium"/>
              </a:rPr>
              <a:t>Lexington</a:t>
            </a:r>
            <a:endParaRPr sz="1500" dirty="0">
              <a:solidFill>
                <a:srgbClr val="F9FBFD"/>
              </a:solidFill>
              <a:latin typeface="Poppins Medium"/>
              <a:ea typeface="Poppins Medium"/>
              <a:cs typeface="Poppins Medium"/>
              <a:sym typeface="Poppins Medium"/>
            </a:endParaRPr>
          </a:p>
          <a:p>
            <a:pPr marL="228600" lvl="0" indent="-184150" algn="just" rtl="0">
              <a:lnSpc>
                <a:spcPct val="115000"/>
              </a:lnSpc>
              <a:spcBef>
                <a:spcPts val="0"/>
              </a:spcBef>
              <a:spcAft>
                <a:spcPts val="0"/>
              </a:spcAft>
              <a:buClr>
                <a:srgbClr val="F9FBFD"/>
              </a:buClr>
              <a:buSzPts val="1300"/>
              <a:buFont typeface="Poppins Light"/>
              <a:buChar char="•"/>
            </a:pPr>
            <a:r>
              <a:rPr lang="en-US" sz="1300" dirty="0">
                <a:solidFill>
                  <a:srgbClr val="F9FBFD"/>
                </a:solidFill>
                <a:latin typeface="Poppins Light"/>
                <a:ea typeface="Poppins Light"/>
                <a:cs typeface="Poppins Light"/>
                <a:sym typeface="Poppins Light"/>
              </a:rPr>
              <a:t>A 3.6 m wide quartz vein contains 1.5 m of massive galena in the footwall which returned high silver values. </a:t>
            </a:r>
            <a:endParaRPr sz="1300" dirty="0">
              <a:solidFill>
                <a:srgbClr val="F9FBFD"/>
              </a:solidFill>
              <a:latin typeface="Poppins Light"/>
              <a:ea typeface="Poppins Light"/>
              <a:cs typeface="Poppins Light"/>
              <a:sym typeface="Poppins Light"/>
            </a:endParaRPr>
          </a:p>
          <a:p>
            <a:pPr marL="228600" lvl="0" indent="-184150" algn="just" rtl="0">
              <a:lnSpc>
                <a:spcPct val="115000"/>
              </a:lnSpc>
              <a:spcBef>
                <a:spcPts val="0"/>
              </a:spcBef>
              <a:spcAft>
                <a:spcPts val="0"/>
              </a:spcAft>
              <a:buClr>
                <a:srgbClr val="F9FBFD"/>
              </a:buClr>
              <a:buSzPts val="1300"/>
              <a:buFont typeface="Poppins Light"/>
              <a:buChar char="•"/>
            </a:pPr>
            <a:r>
              <a:rPr lang="en-US" sz="1300" dirty="0">
                <a:solidFill>
                  <a:srgbClr val="F9FBFD"/>
                </a:solidFill>
                <a:latin typeface="Poppins Light"/>
                <a:ea typeface="Poppins Light"/>
                <a:cs typeface="Poppins Light"/>
                <a:sym typeface="Poppins Light"/>
              </a:rPr>
              <a:t>Soil geochemical data reveals a high of 17.4 ppm silver, 850 ppm lead ,and 1,450 ppm zinc.  Geophysical data shows a 40-gamma mag high followed by a 20-gamma mag low, coincident with a field strength high at the eastern side of the geochemical anomaly.</a:t>
            </a:r>
            <a:endParaRPr sz="1300" dirty="0">
              <a:solidFill>
                <a:srgbClr val="F9FBFD"/>
              </a:solidFill>
              <a:latin typeface="Poppins Light"/>
              <a:ea typeface="Poppins Light"/>
              <a:cs typeface="Poppins Light"/>
              <a:sym typeface="Poppins Light"/>
            </a:endParaRPr>
          </a:p>
          <a:p>
            <a:pPr marL="0" lvl="0" indent="0" algn="just" rtl="0">
              <a:lnSpc>
                <a:spcPct val="115000"/>
              </a:lnSpc>
              <a:spcBef>
                <a:spcPts val="0"/>
              </a:spcBef>
              <a:spcAft>
                <a:spcPts val="0"/>
              </a:spcAft>
              <a:buSzPts val="1280"/>
              <a:buNone/>
            </a:pPr>
            <a:br>
              <a:rPr lang="en-US" sz="1300" dirty="0">
                <a:solidFill>
                  <a:srgbClr val="F9FBFD"/>
                </a:solidFill>
                <a:latin typeface="Poppins Light"/>
                <a:ea typeface="Poppins Light"/>
                <a:cs typeface="Poppins Light"/>
                <a:sym typeface="Poppins Light"/>
              </a:rPr>
            </a:br>
            <a:r>
              <a:rPr lang="en-US" sz="1500" dirty="0">
                <a:solidFill>
                  <a:srgbClr val="F9FBFD"/>
                </a:solidFill>
                <a:latin typeface="Poppins Light"/>
                <a:ea typeface="Poppins Light"/>
                <a:cs typeface="Poppins Light"/>
                <a:sym typeface="Poppins Light"/>
              </a:rPr>
              <a:t>  </a:t>
            </a:r>
            <a:r>
              <a:rPr lang="en-US" sz="1500" dirty="0">
                <a:solidFill>
                  <a:srgbClr val="F9FBFD"/>
                </a:solidFill>
                <a:latin typeface="Poppins Medium"/>
                <a:ea typeface="Poppins Medium"/>
                <a:cs typeface="Poppins Medium"/>
                <a:sym typeface="Poppins Medium"/>
              </a:rPr>
              <a:t>Lardeau Goldsmith </a:t>
            </a:r>
            <a:endParaRPr sz="1500" dirty="0">
              <a:solidFill>
                <a:srgbClr val="F9FBFD"/>
              </a:solidFill>
              <a:latin typeface="Poppins Medium"/>
              <a:ea typeface="Poppins Medium"/>
              <a:cs typeface="Poppins Medium"/>
              <a:sym typeface="Poppins Medium"/>
            </a:endParaRPr>
          </a:p>
          <a:p>
            <a:pPr marL="228600" lvl="0" indent="-184150" algn="just" rtl="0">
              <a:lnSpc>
                <a:spcPct val="115000"/>
              </a:lnSpc>
              <a:spcBef>
                <a:spcPts val="0"/>
              </a:spcBef>
              <a:spcAft>
                <a:spcPts val="0"/>
              </a:spcAft>
              <a:buClr>
                <a:srgbClr val="F9FBFD"/>
              </a:buClr>
              <a:buSzPts val="1300"/>
              <a:buFont typeface="Poppins Light"/>
              <a:buChar char="•"/>
            </a:pPr>
            <a:r>
              <a:rPr lang="en-US" sz="1300" dirty="0">
                <a:solidFill>
                  <a:srgbClr val="F9FBFD"/>
                </a:solidFill>
                <a:latin typeface="Poppins Light"/>
                <a:ea typeface="Poppins Light"/>
                <a:cs typeface="Poppins Light"/>
                <a:sym typeface="Poppins Light"/>
              </a:rPr>
              <a:t>Reported to have high grade silver ore; a 15-metre adit was driven in 1899. It is inferred that mineralization is similar to nearby showings consisting of pyrite, galena, and sphalerite.</a:t>
            </a:r>
            <a:endParaRPr sz="1300" dirty="0">
              <a:solidFill>
                <a:srgbClr val="F9FBFD"/>
              </a:solidFill>
              <a:latin typeface="Poppins Light"/>
              <a:ea typeface="Poppins Light"/>
              <a:cs typeface="Poppins Light"/>
              <a:sym typeface="Poppins Light"/>
            </a:endParaRPr>
          </a:p>
          <a:p>
            <a:pPr marL="0" lvl="0" indent="0" algn="just" rtl="0">
              <a:lnSpc>
                <a:spcPct val="115000"/>
              </a:lnSpc>
              <a:spcBef>
                <a:spcPts val="0"/>
              </a:spcBef>
              <a:spcAft>
                <a:spcPts val="0"/>
              </a:spcAft>
              <a:buSzPts val="1280"/>
              <a:buNone/>
            </a:pPr>
            <a:r>
              <a:rPr lang="en-US" sz="1500" dirty="0">
                <a:solidFill>
                  <a:srgbClr val="F9FBFD"/>
                </a:solidFill>
                <a:latin typeface="Poppins Light"/>
                <a:ea typeface="Poppins Light"/>
                <a:cs typeface="Poppins Light"/>
                <a:sym typeface="Poppins Light"/>
              </a:rPr>
              <a:t> </a:t>
            </a:r>
            <a:endParaRPr sz="1500" dirty="0">
              <a:solidFill>
                <a:srgbClr val="F9FBFD"/>
              </a:solidFill>
              <a:latin typeface="Poppins Light"/>
              <a:ea typeface="Poppins Light"/>
              <a:cs typeface="Poppins Light"/>
              <a:sym typeface="Poppins Light"/>
            </a:endParaRPr>
          </a:p>
          <a:p>
            <a:pPr marL="45720" lvl="0" indent="0" algn="just" rtl="0">
              <a:lnSpc>
                <a:spcPct val="115000"/>
              </a:lnSpc>
              <a:spcBef>
                <a:spcPts val="0"/>
              </a:spcBef>
              <a:spcAft>
                <a:spcPts val="0"/>
              </a:spcAft>
              <a:buSzPts val="1280"/>
              <a:buNone/>
            </a:pPr>
            <a:r>
              <a:rPr lang="en-US" sz="1500" dirty="0">
                <a:solidFill>
                  <a:srgbClr val="F9FBFD"/>
                </a:solidFill>
                <a:latin typeface="Poppins Medium"/>
                <a:ea typeface="Poppins Medium"/>
                <a:cs typeface="Poppins Medium"/>
                <a:sym typeface="Poppins Medium"/>
              </a:rPr>
              <a:t>Kitsap</a:t>
            </a:r>
            <a:endParaRPr sz="1500" dirty="0">
              <a:solidFill>
                <a:srgbClr val="F9FBFD"/>
              </a:solidFill>
              <a:latin typeface="Poppins Medium"/>
              <a:ea typeface="Poppins Medium"/>
              <a:cs typeface="Poppins Medium"/>
              <a:sym typeface="Poppins Medium"/>
            </a:endParaRPr>
          </a:p>
          <a:p>
            <a:pPr marL="228600" lvl="0" indent="-184150" algn="just" rtl="0">
              <a:lnSpc>
                <a:spcPct val="115000"/>
              </a:lnSpc>
              <a:spcBef>
                <a:spcPts val="0"/>
              </a:spcBef>
              <a:spcAft>
                <a:spcPts val="0"/>
              </a:spcAft>
              <a:buClr>
                <a:srgbClr val="F9FBFD"/>
              </a:buClr>
              <a:buSzPts val="1300"/>
              <a:buFont typeface="Poppins Light"/>
              <a:buChar char="•"/>
            </a:pPr>
            <a:r>
              <a:rPr lang="en-US" sz="1300" dirty="0">
                <a:solidFill>
                  <a:srgbClr val="F9FBFD"/>
                </a:solidFill>
                <a:latin typeface="Poppins Light"/>
                <a:ea typeface="Poppins Light"/>
                <a:cs typeface="Poppins Light"/>
                <a:sym typeface="Poppins Light"/>
              </a:rPr>
              <a:t>Mineralization consists of intermittent lenses of galena-sphalerite in crosscutting fractures and quartz-carbonate veins within siderite or ankerite alteration zones. Alteration consists of sericitization of phyllite, ankerite-siderite alteration of dolomite and dolomite alteration of limestone. Nine rock samples returned from 424 ppm to 44.70% lead, along with 224 g/t silver, and 2,950 ppm zinc.</a:t>
            </a:r>
            <a:endParaRPr sz="1300" dirty="0">
              <a:solidFill>
                <a:srgbClr val="F9FBFD"/>
              </a:solidFill>
              <a:latin typeface="Poppins Light"/>
              <a:ea typeface="Poppins Light"/>
              <a:cs typeface="Poppins Light"/>
              <a:sym typeface="Poppins Light"/>
            </a:endParaRPr>
          </a:p>
        </p:txBody>
      </p:sp>
      <p:sp>
        <p:nvSpPr>
          <p:cNvPr id="143" name="Google Shape;143;p22"/>
          <p:cNvSpPr txBox="1">
            <a:spLocks noGrp="1"/>
          </p:cNvSpPr>
          <p:nvPr>
            <p:ph type="body" idx="2"/>
          </p:nvPr>
        </p:nvSpPr>
        <p:spPr>
          <a:xfrm>
            <a:off x="398252" y="542425"/>
            <a:ext cx="6135898" cy="53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dirty="0">
                <a:solidFill>
                  <a:srgbClr val="D5A660"/>
                </a:solidFill>
                <a:latin typeface="Poppins SemiBold"/>
                <a:ea typeface="Poppins SemiBold"/>
                <a:cs typeface="Poppins SemiBold"/>
                <a:sym typeface="Poppins SemiBold"/>
              </a:rPr>
              <a:t>Minfile Showings </a:t>
            </a:r>
            <a:endParaRPr sz="3600" dirty="0">
              <a:solidFill>
                <a:srgbClr val="D5A660"/>
              </a:solidFill>
              <a:latin typeface="Poppins SemiBold"/>
              <a:ea typeface="Poppins SemiBold"/>
              <a:cs typeface="Poppins SemiBold"/>
              <a:sym typeface="Poppins SemiBold"/>
            </a:endParaRPr>
          </a:p>
        </p:txBody>
      </p:sp>
      <p:pic>
        <p:nvPicPr>
          <p:cNvPr id="145" name="Google Shape;145;p22"/>
          <p:cNvPicPr preferRelativeResize="0"/>
          <p:nvPr/>
        </p:nvPicPr>
        <p:blipFill rotWithShape="1">
          <a:blip r:embed="rId3">
            <a:alphaModFix/>
          </a:blip>
          <a:srcRect/>
          <a:stretch/>
        </p:blipFill>
        <p:spPr>
          <a:xfrm>
            <a:off x="10895681" y="380972"/>
            <a:ext cx="898068" cy="898068"/>
          </a:xfrm>
          <a:prstGeom prst="rect">
            <a:avLst/>
          </a:prstGeom>
          <a:noFill/>
          <a:ln>
            <a:noFill/>
          </a:ln>
        </p:spPr>
      </p:pic>
      <p:sp>
        <p:nvSpPr>
          <p:cNvPr id="6" name="Google Shape;126;p20">
            <a:extLst>
              <a:ext uri="{FF2B5EF4-FFF2-40B4-BE49-F238E27FC236}">
                <a16:creationId xmlns:a16="http://schemas.microsoft.com/office/drawing/2014/main" id="{8D057DF7-1528-4D34-82F6-3E8A934C09D8}"/>
              </a:ext>
            </a:extLst>
          </p:cNvPr>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900">
                <a:solidFill>
                  <a:schemeClr val="lt1"/>
                </a:solidFill>
                <a:latin typeface="Arial"/>
                <a:ea typeface="Arial"/>
                <a:cs typeface="Arial"/>
                <a:sym typeface="Arial"/>
              </a:rPr>
              <a:t>10</a:t>
            </a:fld>
            <a:endParaRPr sz="900">
              <a:solidFill>
                <a:schemeClr val="lt1"/>
              </a:solidFill>
              <a:latin typeface="Arial"/>
              <a:ea typeface="Arial"/>
              <a:cs typeface="Arial"/>
              <a:sym typeface="Arial"/>
            </a:endParaRPr>
          </a:p>
        </p:txBody>
      </p:sp>
      <p:sp>
        <p:nvSpPr>
          <p:cNvPr id="7" name="Rechteck 6">
            <a:extLst>
              <a:ext uri="{FF2B5EF4-FFF2-40B4-BE49-F238E27FC236}">
                <a16:creationId xmlns:a16="http://schemas.microsoft.com/office/drawing/2014/main" id="{580C7B07-1793-49A8-8771-8D5EDF1D7C51}"/>
              </a:ext>
            </a:extLst>
          </p:cNvPr>
          <p:cNvSpPr/>
          <p:nvPr/>
        </p:nvSpPr>
        <p:spPr>
          <a:xfrm>
            <a:off x="0" y="6504692"/>
            <a:ext cx="12192000" cy="35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8" name="Google Shape;83;p16">
            <a:extLst>
              <a:ext uri="{FF2B5EF4-FFF2-40B4-BE49-F238E27FC236}">
                <a16:creationId xmlns:a16="http://schemas.microsoft.com/office/drawing/2014/main" id="{1E108392-7786-416F-963A-8DE096B86F82}"/>
              </a:ext>
            </a:extLst>
          </p:cNvPr>
          <p:cNvSpPr txBox="1">
            <a:spLocks/>
          </p:cNvSpPr>
          <p:nvPr/>
        </p:nvSpPr>
        <p:spPr>
          <a:xfrm>
            <a:off x="11415082" y="6498779"/>
            <a:ext cx="731700" cy="353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9pPr>
          </a:lstStyle>
          <a:p>
            <a:fld id="{00000000-1234-1234-1234-123412341234}" type="slidenum">
              <a:rPr lang="en-US" smtClean="0">
                <a:effectLst>
                  <a:outerShdw blurRad="38100" dist="38100" dir="2700000" algn="tl">
                    <a:srgbClr val="000000">
                      <a:alpha val="43137"/>
                    </a:srgbClr>
                  </a:outerShdw>
                </a:effectLst>
              </a:rPr>
              <a:pPr/>
              <a:t>10</a:t>
            </a:fld>
            <a:endParaRPr lang="en-US" dirty="0">
              <a:effectLst>
                <a:outerShdw blurRad="38100" dist="38100" dir="2700000" algn="tl">
                  <a:srgbClr val="000000">
                    <a:alpha val="43137"/>
                  </a:srgbClr>
                </a:outerShdw>
              </a:effectLst>
            </a:endParaRPr>
          </a:p>
        </p:txBody>
      </p:sp>
      <p:sp>
        <p:nvSpPr>
          <p:cNvPr id="9" name="Rechteck 8">
            <a:extLst>
              <a:ext uri="{FF2B5EF4-FFF2-40B4-BE49-F238E27FC236}">
                <a16:creationId xmlns:a16="http://schemas.microsoft.com/office/drawing/2014/main" id="{A739F16D-1A60-49B4-A583-E52E4CB77523}"/>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3"/>
          <p:cNvPicPr preferRelativeResize="0"/>
          <p:nvPr/>
        </p:nvPicPr>
        <p:blipFill rotWithShape="1">
          <a:blip r:embed="rId3">
            <a:alphaModFix/>
          </a:blip>
          <a:srcRect l="1008" t="482" b="9524"/>
          <a:stretch/>
        </p:blipFill>
        <p:spPr>
          <a:xfrm>
            <a:off x="594100" y="551746"/>
            <a:ext cx="10301576" cy="6059824"/>
          </a:xfrm>
          <a:prstGeom prst="rect">
            <a:avLst/>
          </a:prstGeom>
          <a:noFill/>
          <a:ln>
            <a:noFill/>
          </a:ln>
        </p:spPr>
      </p:pic>
      <p:sp>
        <p:nvSpPr>
          <p:cNvPr id="151" name="Google Shape;151;p23"/>
          <p:cNvSpPr txBox="1">
            <a:spLocks noGrp="1"/>
          </p:cNvSpPr>
          <p:nvPr>
            <p:ph type="body" idx="1"/>
          </p:nvPr>
        </p:nvSpPr>
        <p:spPr>
          <a:xfrm>
            <a:off x="666611" y="114272"/>
            <a:ext cx="7258188" cy="53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dirty="0">
                <a:solidFill>
                  <a:srgbClr val="D5A660"/>
                </a:solidFill>
                <a:latin typeface="Poppins SemiBold"/>
                <a:ea typeface="Poppins SemiBold"/>
                <a:cs typeface="Poppins SemiBold"/>
                <a:sym typeface="Poppins SemiBold"/>
              </a:rPr>
              <a:t>Lithology and Mineralization</a:t>
            </a:r>
            <a:endParaRPr sz="3600" dirty="0">
              <a:solidFill>
                <a:srgbClr val="D5A660"/>
              </a:solidFill>
              <a:latin typeface="Poppins SemiBold"/>
              <a:ea typeface="Poppins SemiBold"/>
              <a:cs typeface="Poppins SemiBold"/>
              <a:sym typeface="Poppins SemiBold"/>
            </a:endParaRPr>
          </a:p>
        </p:txBody>
      </p:sp>
      <p:pic>
        <p:nvPicPr>
          <p:cNvPr id="152" name="Google Shape;152;p23"/>
          <p:cNvPicPr preferRelativeResize="0"/>
          <p:nvPr/>
        </p:nvPicPr>
        <p:blipFill rotWithShape="1">
          <a:blip r:embed="rId4">
            <a:alphaModFix/>
          </a:blip>
          <a:srcRect/>
          <a:stretch/>
        </p:blipFill>
        <p:spPr>
          <a:xfrm>
            <a:off x="11022686" y="228566"/>
            <a:ext cx="898068" cy="898068"/>
          </a:xfrm>
          <a:prstGeom prst="rect">
            <a:avLst/>
          </a:prstGeom>
          <a:noFill/>
          <a:ln>
            <a:noFill/>
          </a:ln>
        </p:spPr>
      </p:pic>
      <p:sp>
        <p:nvSpPr>
          <p:cNvPr id="6" name="Google Shape;126;p20">
            <a:extLst>
              <a:ext uri="{FF2B5EF4-FFF2-40B4-BE49-F238E27FC236}">
                <a16:creationId xmlns:a16="http://schemas.microsoft.com/office/drawing/2014/main" id="{038F8B04-DDA4-45CC-9C4D-B94A08CCF230}"/>
              </a:ext>
            </a:extLst>
          </p:cNvPr>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900">
                <a:solidFill>
                  <a:schemeClr val="lt1"/>
                </a:solidFill>
                <a:latin typeface="Arial"/>
                <a:ea typeface="Arial"/>
                <a:cs typeface="Arial"/>
                <a:sym typeface="Arial"/>
              </a:rPr>
              <a:t>11</a:t>
            </a:fld>
            <a:endParaRPr sz="900">
              <a:solidFill>
                <a:schemeClr val="lt1"/>
              </a:solidFill>
              <a:latin typeface="Arial"/>
              <a:ea typeface="Arial"/>
              <a:cs typeface="Arial"/>
              <a:sym typeface="Arial"/>
            </a:endParaRPr>
          </a:p>
        </p:txBody>
      </p:sp>
      <p:sp>
        <p:nvSpPr>
          <p:cNvPr id="7" name="Rechteck 6">
            <a:extLst>
              <a:ext uri="{FF2B5EF4-FFF2-40B4-BE49-F238E27FC236}">
                <a16:creationId xmlns:a16="http://schemas.microsoft.com/office/drawing/2014/main" id="{41EF5043-B3F2-477D-A059-77EC370F8EC8}"/>
              </a:ext>
            </a:extLst>
          </p:cNvPr>
          <p:cNvSpPr/>
          <p:nvPr/>
        </p:nvSpPr>
        <p:spPr>
          <a:xfrm>
            <a:off x="0" y="6504692"/>
            <a:ext cx="12192000" cy="35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8" name="Google Shape;83;p16">
            <a:extLst>
              <a:ext uri="{FF2B5EF4-FFF2-40B4-BE49-F238E27FC236}">
                <a16:creationId xmlns:a16="http://schemas.microsoft.com/office/drawing/2014/main" id="{5E80CE50-13BC-4251-815C-DCC532947D2D}"/>
              </a:ext>
            </a:extLst>
          </p:cNvPr>
          <p:cNvSpPr txBox="1">
            <a:spLocks/>
          </p:cNvSpPr>
          <p:nvPr/>
        </p:nvSpPr>
        <p:spPr>
          <a:xfrm>
            <a:off x="11415082" y="6498779"/>
            <a:ext cx="731700" cy="353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9pPr>
          </a:lstStyle>
          <a:p>
            <a:fld id="{00000000-1234-1234-1234-123412341234}" type="slidenum">
              <a:rPr lang="en-US" smtClean="0">
                <a:effectLst>
                  <a:outerShdw blurRad="38100" dist="38100" dir="2700000" algn="tl">
                    <a:srgbClr val="000000">
                      <a:alpha val="43137"/>
                    </a:srgbClr>
                  </a:outerShdw>
                </a:effectLst>
              </a:rPr>
              <a:pPr/>
              <a:t>11</a:t>
            </a:fld>
            <a:endParaRPr lang="en-US" dirty="0">
              <a:effectLst>
                <a:outerShdw blurRad="38100" dist="38100" dir="2700000" algn="tl">
                  <a:srgbClr val="000000">
                    <a:alpha val="43137"/>
                  </a:srgbClr>
                </a:outerShdw>
              </a:effectLst>
            </a:endParaRPr>
          </a:p>
        </p:txBody>
      </p:sp>
      <p:sp>
        <p:nvSpPr>
          <p:cNvPr id="9" name="Rechteck 8">
            <a:extLst>
              <a:ext uri="{FF2B5EF4-FFF2-40B4-BE49-F238E27FC236}">
                <a16:creationId xmlns:a16="http://schemas.microsoft.com/office/drawing/2014/main" id="{B1400F12-80BF-47B2-8444-18081CD63972}"/>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9" name="Google Shape;159;p24"/>
          <p:cNvPicPr preferRelativeResize="0"/>
          <p:nvPr/>
        </p:nvPicPr>
        <p:blipFill rotWithShape="1">
          <a:blip r:embed="rId3">
            <a:alphaModFix/>
          </a:blip>
          <a:srcRect/>
          <a:stretch/>
        </p:blipFill>
        <p:spPr>
          <a:xfrm>
            <a:off x="11019510" y="247618"/>
            <a:ext cx="898068" cy="898068"/>
          </a:xfrm>
          <a:prstGeom prst="rect">
            <a:avLst/>
          </a:prstGeom>
          <a:noFill/>
          <a:ln>
            <a:noFill/>
          </a:ln>
        </p:spPr>
      </p:pic>
      <p:sp>
        <p:nvSpPr>
          <p:cNvPr id="160" name="Google Shape;160;p24"/>
          <p:cNvSpPr txBox="1">
            <a:spLocks noGrp="1"/>
          </p:cNvSpPr>
          <p:nvPr>
            <p:ph type="body" idx="1"/>
          </p:nvPr>
        </p:nvSpPr>
        <p:spPr>
          <a:xfrm>
            <a:off x="1240378" y="114272"/>
            <a:ext cx="7616400" cy="53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dirty="0">
                <a:solidFill>
                  <a:srgbClr val="D5A660"/>
                </a:solidFill>
                <a:latin typeface="Poppins SemiBold"/>
                <a:ea typeface="Poppins SemiBold"/>
                <a:cs typeface="Poppins SemiBold"/>
                <a:sym typeface="Poppins SemiBold"/>
              </a:rPr>
              <a:t>Initial Program Results</a:t>
            </a:r>
            <a:endParaRPr sz="3600" dirty="0">
              <a:solidFill>
                <a:srgbClr val="D5A660"/>
              </a:solidFill>
              <a:latin typeface="Poppins SemiBold"/>
              <a:ea typeface="Poppins SemiBold"/>
              <a:cs typeface="Poppins SemiBold"/>
              <a:sym typeface="Poppins SemiBold"/>
            </a:endParaRPr>
          </a:p>
        </p:txBody>
      </p:sp>
      <p:sp>
        <p:nvSpPr>
          <p:cNvPr id="7" name="Rechteck 6">
            <a:extLst>
              <a:ext uri="{FF2B5EF4-FFF2-40B4-BE49-F238E27FC236}">
                <a16:creationId xmlns:a16="http://schemas.microsoft.com/office/drawing/2014/main" id="{83DA590D-DDA3-4FE0-B53E-89BA4409E8E7}"/>
              </a:ext>
            </a:extLst>
          </p:cNvPr>
          <p:cNvSpPr/>
          <p:nvPr/>
        </p:nvSpPr>
        <p:spPr>
          <a:xfrm>
            <a:off x="0" y="6504692"/>
            <a:ext cx="12192000" cy="35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8" name="Google Shape;83;p16">
            <a:extLst>
              <a:ext uri="{FF2B5EF4-FFF2-40B4-BE49-F238E27FC236}">
                <a16:creationId xmlns:a16="http://schemas.microsoft.com/office/drawing/2014/main" id="{42EAF89C-3013-4375-BD4D-8684CB164E49}"/>
              </a:ext>
            </a:extLst>
          </p:cNvPr>
          <p:cNvSpPr txBox="1">
            <a:spLocks/>
          </p:cNvSpPr>
          <p:nvPr/>
        </p:nvSpPr>
        <p:spPr>
          <a:xfrm>
            <a:off x="11415082" y="6498779"/>
            <a:ext cx="731700" cy="353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9pPr>
          </a:lstStyle>
          <a:p>
            <a:fld id="{00000000-1234-1234-1234-123412341234}" type="slidenum">
              <a:rPr lang="en-US" smtClean="0">
                <a:effectLst>
                  <a:outerShdw blurRad="38100" dist="38100" dir="2700000" algn="tl">
                    <a:srgbClr val="000000">
                      <a:alpha val="43137"/>
                    </a:srgbClr>
                  </a:outerShdw>
                </a:effectLst>
              </a:rPr>
              <a:pPr/>
              <a:t>12</a:t>
            </a:fld>
            <a:endParaRPr lang="en-US" dirty="0">
              <a:effectLst>
                <a:outerShdw blurRad="38100" dist="38100" dir="2700000" algn="tl">
                  <a:srgbClr val="000000">
                    <a:alpha val="43137"/>
                  </a:srgbClr>
                </a:outerShdw>
              </a:effectLst>
            </a:endParaRPr>
          </a:p>
        </p:txBody>
      </p:sp>
      <p:sp>
        <p:nvSpPr>
          <p:cNvPr id="9" name="Rechteck 8">
            <a:extLst>
              <a:ext uri="{FF2B5EF4-FFF2-40B4-BE49-F238E27FC236}">
                <a16:creationId xmlns:a16="http://schemas.microsoft.com/office/drawing/2014/main" id="{BCC8DE64-9B7A-46F2-A712-226794D5D8BE}"/>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pic>
        <p:nvPicPr>
          <p:cNvPr id="158" name="Google Shape;158;p24"/>
          <p:cNvPicPr preferRelativeResize="0"/>
          <p:nvPr/>
        </p:nvPicPr>
        <p:blipFill rotWithShape="1">
          <a:blip r:embed="rId4">
            <a:alphaModFix/>
          </a:blip>
          <a:srcRect/>
          <a:stretch/>
        </p:blipFill>
        <p:spPr>
          <a:xfrm>
            <a:off x="1357313" y="647672"/>
            <a:ext cx="9202724" cy="59960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5"/>
        <p:cNvGrpSpPr/>
        <p:nvPr/>
      </p:nvGrpSpPr>
      <p:grpSpPr>
        <a:xfrm>
          <a:off x="0" y="0"/>
          <a:ext cx="0" cy="0"/>
          <a:chOff x="0" y="0"/>
          <a:chExt cx="0" cy="0"/>
        </a:xfrm>
      </p:grpSpPr>
      <p:sp>
        <p:nvSpPr>
          <p:cNvPr id="166" name="Google Shape;166;p25"/>
          <p:cNvSpPr txBox="1">
            <a:spLocks noGrp="1"/>
          </p:cNvSpPr>
          <p:nvPr>
            <p:ph type="body" idx="1"/>
          </p:nvPr>
        </p:nvSpPr>
        <p:spPr>
          <a:xfrm>
            <a:off x="398250" y="1407675"/>
            <a:ext cx="10497300" cy="4938600"/>
          </a:xfrm>
          <a:prstGeom prst="rect">
            <a:avLst/>
          </a:prstGeom>
          <a:noFill/>
          <a:ln>
            <a:noFill/>
          </a:ln>
        </p:spPr>
        <p:txBody>
          <a:bodyPr spcFirstLastPara="1" wrap="square" lIns="91425" tIns="45700" rIns="91425" bIns="45700" anchor="t" anchorCtr="0">
            <a:normAutofit/>
          </a:bodyPr>
          <a:lstStyle/>
          <a:p>
            <a:pPr marL="228600" lvl="0" indent="-199644" algn="just" rtl="0">
              <a:lnSpc>
                <a:spcPct val="115000"/>
              </a:lnSpc>
              <a:spcBef>
                <a:spcPts val="1400"/>
              </a:spcBef>
              <a:spcAft>
                <a:spcPts val="0"/>
              </a:spcAft>
              <a:buClr>
                <a:srgbClr val="F9FBFD"/>
              </a:buClr>
              <a:buSzPts val="1760"/>
              <a:buFont typeface="Poppins Light"/>
              <a:buChar char="●"/>
            </a:pPr>
            <a:r>
              <a:rPr lang="en-US" dirty="0">
                <a:solidFill>
                  <a:srgbClr val="F9FBFD"/>
                </a:solidFill>
                <a:latin typeface="Poppins Light"/>
                <a:ea typeface="Poppins Light"/>
                <a:cs typeface="Poppins Light"/>
                <a:sym typeface="Poppins Light"/>
              </a:rPr>
              <a:t>Mineralization occurs as both disseminated and massive zones of galena, pyrite, and sphalerite associated with dolomitized limestone and silicification invariably developed within siderite rich zones containing hematite and magnetite localized along distinct, limestone-chlorite schist contacts. </a:t>
            </a:r>
            <a:endParaRPr dirty="0">
              <a:solidFill>
                <a:srgbClr val="F9FBFD"/>
              </a:solidFill>
              <a:latin typeface="Poppins Light"/>
              <a:ea typeface="Poppins Light"/>
              <a:cs typeface="Poppins Light"/>
              <a:sym typeface="Poppins Light"/>
            </a:endParaRPr>
          </a:p>
          <a:p>
            <a:pPr marL="228600" lvl="0" indent="-199644" algn="just" rtl="0">
              <a:lnSpc>
                <a:spcPct val="115000"/>
              </a:lnSpc>
              <a:spcBef>
                <a:spcPts val="1400"/>
              </a:spcBef>
              <a:spcAft>
                <a:spcPts val="0"/>
              </a:spcAft>
              <a:buClr>
                <a:srgbClr val="F9FBFD"/>
              </a:buClr>
              <a:buSzPts val="1760"/>
              <a:buFont typeface="Poppins Light"/>
              <a:buChar char="●"/>
            </a:pPr>
            <a:r>
              <a:rPr lang="en-US" dirty="0">
                <a:solidFill>
                  <a:srgbClr val="F9FBFD"/>
                </a:solidFill>
                <a:latin typeface="Poppins Light"/>
                <a:ea typeface="Poppins Light"/>
                <a:cs typeface="Poppins Light"/>
                <a:sym typeface="Poppins Light"/>
              </a:rPr>
              <a:t>Mineralized zones  form "cigar like' bodies ( &gt;1 m to &gt; 5 m in width) in fold hinges and generally contain grades of up to 246.76 g/t silver, 1 to 50.1% lead, 8.22 g/t Au, 3.68% Cu and associated zinc values. </a:t>
            </a:r>
            <a:endParaRPr dirty="0">
              <a:solidFill>
                <a:srgbClr val="F9FBFD"/>
              </a:solidFill>
              <a:latin typeface="Poppins Light"/>
              <a:ea typeface="Poppins Light"/>
              <a:cs typeface="Poppins Light"/>
              <a:sym typeface="Poppins Light"/>
            </a:endParaRPr>
          </a:p>
          <a:p>
            <a:pPr marL="228600" lvl="0" indent="-199644" algn="just" rtl="0">
              <a:lnSpc>
                <a:spcPct val="115000"/>
              </a:lnSpc>
              <a:spcBef>
                <a:spcPts val="1400"/>
              </a:spcBef>
              <a:spcAft>
                <a:spcPts val="0"/>
              </a:spcAft>
              <a:buClr>
                <a:srgbClr val="F9FBFD"/>
              </a:buClr>
              <a:buSzPts val="1760"/>
              <a:buFont typeface="Poppins Light"/>
              <a:buChar char="●"/>
            </a:pPr>
            <a:r>
              <a:rPr lang="en-US" dirty="0">
                <a:solidFill>
                  <a:srgbClr val="F9FBFD"/>
                </a:solidFill>
                <a:latin typeface="Poppins Light"/>
                <a:ea typeface="Poppins Light"/>
                <a:cs typeface="Poppins Light"/>
                <a:sym typeface="Poppins Light"/>
              </a:rPr>
              <a:t>Three distinct, northwest striking limestone-chlorite schist contact zones spaced at roughly 1-kilometer intervals are termed, from west to east: the Lexington Lead; the Trapper Lead, and the Goodenough Lead.  These zones all host similar mineralization and may represent either folded repetitions of the same contact or stratigraphic repetitions of similar depositional environments.</a:t>
            </a:r>
            <a:endParaRPr dirty="0">
              <a:solidFill>
                <a:srgbClr val="F9FBFD"/>
              </a:solidFill>
              <a:latin typeface="Poppins Light"/>
              <a:ea typeface="Poppins Light"/>
              <a:cs typeface="Poppins Light"/>
              <a:sym typeface="Poppins Light"/>
            </a:endParaRPr>
          </a:p>
          <a:p>
            <a:pPr marL="228600" lvl="0" indent="-199644" algn="just" rtl="0">
              <a:lnSpc>
                <a:spcPct val="115000"/>
              </a:lnSpc>
              <a:spcBef>
                <a:spcPts val="1400"/>
              </a:spcBef>
              <a:spcAft>
                <a:spcPts val="0"/>
              </a:spcAft>
              <a:buClr>
                <a:srgbClr val="F9FBFD"/>
              </a:buClr>
              <a:buSzPts val="1760"/>
              <a:buFont typeface="Poppins Light"/>
              <a:buChar char="●"/>
            </a:pPr>
            <a:r>
              <a:rPr lang="en-US" dirty="0">
                <a:solidFill>
                  <a:srgbClr val="F9FBFD"/>
                </a:solidFill>
                <a:latin typeface="Poppins Light"/>
                <a:ea typeface="Poppins Light"/>
                <a:cs typeface="Poppins Light"/>
                <a:sym typeface="Poppins Light"/>
              </a:rPr>
              <a:t>To date, exploration of these showings has been limited to historical mining and surficial prospecting in well exposed areas and no attempt has been made to test the possible overburden covered strike extensions or down dip extensions of the known mineralization which extends over 6.2 km.</a:t>
            </a:r>
            <a:endParaRPr dirty="0">
              <a:solidFill>
                <a:srgbClr val="F9FBFD"/>
              </a:solidFill>
              <a:latin typeface="Poppins Light"/>
              <a:ea typeface="Poppins Light"/>
              <a:cs typeface="Poppins Light"/>
              <a:sym typeface="Poppins Light"/>
            </a:endParaRPr>
          </a:p>
        </p:txBody>
      </p:sp>
      <p:sp>
        <p:nvSpPr>
          <p:cNvPr id="167" name="Google Shape;167;p2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68" name="Google Shape;168;p25"/>
          <p:cNvSpPr txBox="1">
            <a:spLocks noGrp="1"/>
          </p:cNvSpPr>
          <p:nvPr>
            <p:ph type="body" idx="2"/>
          </p:nvPr>
        </p:nvSpPr>
        <p:spPr>
          <a:xfrm>
            <a:off x="398245" y="542425"/>
            <a:ext cx="3916500" cy="53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a:solidFill>
                  <a:srgbClr val="D5A660"/>
                </a:solidFill>
                <a:latin typeface="Poppins SemiBold"/>
                <a:ea typeface="Poppins SemiBold"/>
                <a:cs typeface="Poppins SemiBold"/>
                <a:sym typeface="Poppins SemiBold"/>
              </a:rPr>
              <a:t>Mineralization</a:t>
            </a:r>
            <a:endParaRPr sz="3600">
              <a:solidFill>
                <a:srgbClr val="D5A660"/>
              </a:solidFill>
              <a:latin typeface="Poppins SemiBold"/>
              <a:ea typeface="Poppins SemiBold"/>
              <a:cs typeface="Poppins SemiBold"/>
              <a:sym typeface="Poppins SemiBold"/>
            </a:endParaRPr>
          </a:p>
        </p:txBody>
      </p:sp>
      <p:pic>
        <p:nvPicPr>
          <p:cNvPr id="169" name="Google Shape;169;p25"/>
          <p:cNvPicPr preferRelativeResize="0"/>
          <p:nvPr/>
        </p:nvPicPr>
        <p:blipFill rotWithShape="1">
          <a:blip r:embed="rId3">
            <a:alphaModFix/>
          </a:blip>
          <a:srcRect/>
          <a:stretch/>
        </p:blipFill>
        <p:spPr>
          <a:xfrm>
            <a:off x="10895681" y="380972"/>
            <a:ext cx="898068" cy="898068"/>
          </a:xfrm>
          <a:prstGeom prst="rect">
            <a:avLst/>
          </a:prstGeom>
          <a:noFill/>
          <a:ln>
            <a:noFill/>
          </a:ln>
        </p:spPr>
      </p:pic>
      <p:sp>
        <p:nvSpPr>
          <p:cNvPr id="9" name="Google Shape;126;p20">
            <a:extLst>
              <a:ext uri="{FF2B5EF4-FFF2-40B4-BE49-F238E27FC236}">
                <a16:creationId xmlns:a16="http://schemas.microsoft.com/office/drawing/2014/main" id="{C91CBC5A-28FE-4DEF-A795-6B62415C03F2}"/>
              </a:ext>
            </a:extLst>
          </p:cNvPr>
          <p:cNvSpPr txBox="1">
            <a:spLocks/>
          </p:cNvSpPr>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9pPr>
          </a:lstStyle>
          <a:p>
            <a:pPr algn="ctr"/>
            <a:fld id="{00000000-1234-1234-1234-123412341234}" type="slidenum">
              <a:rPr lang="en-US" sz="900" smtClean="0">
                <a:solidFill>
                  <a:schemeClr val="lt1"/>
                </a:solidFill>
              </a:rPr>
              <a:pPr algn="ctr"/>
              <a:t>13</a:t>
            </a:fld>
            <a:endParaRPr lang="en-US" sz="900">
              <a:solidFill>
                <a:schemeClr val="lt1"/>
              </a:solidFill>
            </a:endParaRPr>
          </a:p>
        </p:txBody>
      </p:sp>
      <p:sp>
        <p:nvSpPr>
          <p:cNvPr id="10" name="Rechteck 9">
            <a:extLst>
              <a:ext uri="{FF2B5EF4-FFF2-40B4-BE49-F238E27FC236}">
                <a16:creationId xmlns:a16="http://schemas.microsoft.com/office/drawing/2014/main" id="{EA1B57C2-8BD4-401B-8C3D-8FBB79DAA10D}"/>
              </a:ext>
            </a:extLst>
          </p:cNvPr>
          <p:cNvSpPr/>
          <p:nvPr/>
        </p:nvSpPr>
        <p:spPr>
          <a:xfrm>
            <a:off x="0" y="6504692"/>
            <a:ext cx="12192000" cy="35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11" name="Google Shape;83;p16">
            <a:extLst>
              <a:ext uri="{FF2B5EF4-FFF2-40B4-BE49-F238E27FC236}">
                <a16:creationId xmlns:a16="http://schemas.microsoft.com/office/drawing/2014/main" id="{1275A88E-5A7E-4EF1-A2B2-7F6FA8A72841}"/>
              </a:ext>
            </a:extLst>
          </p:cNvPr>
          <p:cNvSpPr txBox="1">
            <a:spLocks/>
          </p:cNvSpPr>
          <p:nvPr/>
        </p:nvSpPr>
        <p:spPr>
          <a:xfrm>
            <a:off x="11415082" y="6498779"/>
            <a:ext cx="731700" cy="353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9pPr>
          </a:lstStyle>
          <a:p>
            <a:fld id="{00000000-1234-1234-1234-123412341234}" type="slidenum">
              <a:rPr lang="en-US" smtClean="0">
                <a:effectLst>
                  <a:outerShdw blurRad="38100" dist="38100" dir="2700000" algn="tl">
                    <a:srgbClr val="000000">
                      <a:alpha val="43137"/>
                    </a:srgbClr>
                  </a:outerShdw>
                </a:effectLst>
              </a:rPr>
              <a:pPr/>
              <a:t>13</a:t>
            </a:fld>
            <a:endParaRPr lang="en-US" dirty="0">
              <a:effectLst>
                <a:outerShdw blurRad="38100" dist="38100" dir="2700000" algn="tl">
                  <a:srgbClr val="000000">
                    <a:alpha val="43137"/>
                  </a:srgbClr>
                </a:outerShdw>
              </a:effectLst>
            </a:endParaRPr>
          </a:p>
        </p:txBody>
      </p:sp>
      <p:sp>
        <p:nvSpPr>
          <p:cNvPr id="12" name="Rechteck 11">
            <a:extLst>
              <a:ext uri="{FF2B5EF4-FFF2-40B4-BE49-F238E27FC236}">
                <a16:creationId xmlns:a16="http://schemas.microsoft.com/office/drawing/2014/main" id="{F3A78137-4CAF-4F14-BB53-F7794AA19BB4}"/>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Google Shape;126;p2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900">
                <a:solidFill>
                  <a:schemeClr val="lt1"/>
                </a:solidFill>
                <a:latin typeface="Arial"/>
                <a:ea typeface="Arial"/>
                <a:cs typeface="Arial"/>
                <a:sym typeface="Arial"/>
              </a:rPr>
              <a:t>14</a:t>
            </a:fld>
            <a:endParaRPr sz="900">
              <a:solidFill>
                <a:schemeClr val="lt1"/>
              </a:solidFill>
              <a:latin typeface="Arial"/>
              <a:ea typeface="Arial"/>
              <a:cs typeface="Arial"/>
              <a:sym typeface="Arial"/>
            </a:endParaRPr>
          </a:p>
        </p:txBody>
      </p:sp>
      <p:pic>
        <p:nvPicPr>
          <p:cNvPr id="128" name="Google Shape;128;p20"/>
          <p:cNvPicPr preferRelativeResize="0"/>
          <p:nvPr/>
        </p:nvPicPr>
        <p:blipFill rotWithShape="1">
          <a:blip r:embed="rId3">
            <a:alphaModFix/>
          </a:blip>
          <a:srcRect/>
          <a:stretch/>
        </p:blipFill>
        <p:spPr>
          <a:xfrm>
            <a:off x="10915200" y="266400"/>
            <a:ext cx="717994" cy="717994"/>
          </a:xfrm>
          <a:prstGeom prst="rect">
            <a:avLst/>
          </a:prstGeom>
          <a:noFill/>
          <a:ln>
            <a:noFill/>
          </a:ln>
        </p:spPr>
      </p:pic>
      <p:sp>
        <p:nvSpPr>
          <p:cNvPr id="7" name="Google Shape;72;p16">
            <a:extLst>
              <a:ext uri="{FF2B5EF4-FFF2-40B4-BE49-F238E27FC236}">
                <a16:creationId xmlns:a16="http://schemas.microsoft.com/office/drawing/2014/main" id="{8D2CA68E-6B47-4ECF-B573-C49420177A19}"/>
              </a:ext>
            </a:extLst>
          </p:cNvPr>
          <p:cNvSpPr txBox="1">
            <a:spLocks/>
          </p:cNvSpPr>
          <p:nvPr/>
        </p:nvSpPr>
        <p:spPr>
          <a:xfrm>
            <a:off x="398245" y="494800"/>
            <a:ext cx="10134288" cy="533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pPr>
            <a:r>
              <a:rPr lang="en-GB" sz="3600" dirty="0">
                <a:solidFill>
                  <a:srgbClr val="D5A660"/>
                </a:solidFill>
                <a:latin typeface="Poppins SemiBold"/>
                <a:ea typeface="Poppins SemiBold"/>
                <a:cs typeface="Poppins SemiBold"/>
                <a:sym typeface="Poppins SemiBold"/>
              </a:rPr>
              <a:t>Toad River Project</a:t>
            </a:r>
          </a:p>
        </p:txBody>
      </p:sp>
      <p:sp>
        <p:nvSpPr>
          <p:cNvPr id="8" name="Rechteck 7">
            <a:extLst>
              <a:ext uri="{FF2B5EF4-FFF2-40B4-BE49-F238E27FC236}">
                <a16:creationId xmlns:a16="http://schemas.microsoft.com/office/drawing/2014/main" id="{05B2226D-BDCB-47F3-BF70-FE917DCAA814}"/>
              </a:ext>
            </a:extLst>
          </p:cNvPr>
          <p:cNvSpPr/>
          <p:nvPr/>
        </p:nvSpPr>
        <p:spPr>
          <a:xfrm>
            <a:off x="0" y="6504692"/>
            <a:ext cx="12192000" cy="35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9" name="Google Shape;83;p16">
            <a:extLst>
              <a:ext uri="{FF2B5EF4-FFF2-40B4-BE49-F238E27FC236}">
                <a16:creationId xmlns:a16="http://schemas.microsoft.com/office/drawing/2014/main" id="{0A780177-0310-455F-A96A-D90F95A4F874}"/>
              </a:ext>
            </a:extLst>
          </p:cNvPr>
          <p:cNvSpPr txBox="1">
            <a:spLocks/>
          </p:cNvSpPr>
          <p:nvPr/>
        </p:nvSpPr>
        <p:spPr>
          <a:xfrm>
            <a:off x="11415082" y="6498779"/>
            <a:ext cx="731700" cy="353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9pPr>
          </a:lstStyle>
          <a:p>
            <a:fld id="{00000000-1234-1234-1234-123412341234}" type="slidenum">
              <a:rPr lang="en-US" smtClean="0">
                <a:effectLst>
                  <a:outerShdw blurRad="38100" dist="38100" dir="2700000" algn="tl">
                    <a:srgbClr val="000000">
                      <a:alpha val="43137"/>
                    </a:srgbClr>
                  </a:outerShdw>
                </a:effectLst>
              </a:rPr>
              <a:pPr/>
              <a:t>14</a:t>
            </a:fld>
            <a:endParaRPr lang="en-US" dirty="0">
              <a:effectLst>
                <a:outerShdw blurRad="38100" dist="38100" dir="2700000" algn="tl">
                  <a:srgbClr val="000000">
                    <a:alpha val="43137"/>
                  </a:srgbClr>
                </a:outerShdw>
              </a:effectLst>
            </a:endParaRPr>
          </a:p>
        </p:txBody>
      </p:sp>
      <p:sp>
        <p:nvSpPr>
          <p:cNvPr id="10" name="Rechteck 9">
            <a:extLst>
              <a:ext uri="{FF2B5EF4-FFF2-40B4-BE49-F238E27FC236}">
                <a16:creationId xmlns:a16="http://schemas.microsoft.com/office/drawing/2014/main" id="{D92A5CF7-28BE-41FC-B283-DF5A7BB8712A}"/>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grpSp>
        <p:nvGrpSpPr>
          <p:cNvPr id="11" name="Gruppieren 10">
            <a:extLst>
              <a:ext uri="{FF2B5EF4-FFF2-40B4-BE49-F238E27FC236}">
                <a16:creationId xmlns:a16="http://schemas.microsoft.com/office/drawing/2014/main" id="{3F5DE5BF-4619-493C-8298-5BCEDC3717DA}"/>
              </a:ext>
            </a:extLst>
          </p:cNvPr>
          <p:cNvGrpSpPr/>
          <p:nvPr/>
        </p:nvGrpSpPr>
        <p:grpSpPr>
          <a:xfrm>
            <a:off x="490087" y="2633130"/>
            <a:ext cx="2949938" cy="3069779"/>
            <a:chOff x="-7821681" y="3218919"/>
            <a:chExt cx="4329667" cy="4505560"/>
          </a:xfrm>
        </p:grpSpPr>
        <p:pic>
          <p:nvPicPr>
            <p:cNvPr id="12" name="Grafik 11">
              <a:extLst>
                <a:ext uri="{FF2B5EF4-FFF2-40B4-BE49-F238E27FC236}">
                  <a16:creationId xmlns:a16="http://schemas.microsoft.com/office/drawing/2014/main" id="{7DB91028-3951-4843-A555-C135BE7020CD}"/>
                </a:ext>
              </a:extLst>
            </p:cNvPr>
            <p:cNvPicPr>
              <a:picLocks noChangeAspect="1"/>
            </p:cNvPicPr>
            <p:nvPr/>
          </p:nvPicPr>
          <p:blipFill>
            <a:blip r:embed="rId4"/>
            <a:stretch>
              <a:fillRect/>
            </a:stretch>
          </p:blipFill>
          <p:spPr>
            <a:xfrm>
              <a:off x="-7821681" y="3218919"/>
              <a:ext cx="4329667" cy="4505560"/>
            </a:xfrm>
            <a:prstGeom prst="rect">
              <a:avLst/>
            </a:prstGeom>
          </p:spPr>
        </p:pic>
        <p:sp>
          <p:nvSpPr>
            <p:cNvPr id="13" name="Explosion: 8 Zacken 12">
              <a:extLst>
                <a:ext uri="{FF2B5EF4-FFF2-40B4-BE49-F238E27FC236}">
                  <a16:creationId xmlns:a16="http://schemas.microsoft.com/office/drawing/2014/main" id="{B6EE7816-5C80-401B-9A7E-0F517C491738}"/>
                </a:ext>
              </a:extLst>
            </p:cNvPr>
            <p:cNvSpPr/>
            <p:nvPr/>
          </p:nvSpPr>
          <p:spPr>
            <a:xfrm>
              <a:off x="-6005597" y="3876324"/>
              <a:ext cx="328629" cy="369454"/>
            </a:xfrm>
            <a:prstGeom prst="irregularSeal1">
              <a:avLst/>
            </a:prstGeom>
            <a:solidFill>
              <a:schemeClr val="accent4">
                <a:lumMod val="60000"/>
                <a:lumOff val="40000"/>
                <a:alpha val="7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14" name="Grafik 13">
            <a:extLst>
              <a:ext uri="{FF2B5EF4-FFF2-40B4-BE49-F238E27FC236}">
                <a16:creationId xmlns:a16="http://schemas.microsoft.com/office/drawing/2014/main" id="{F1B1FB96-E207-4E5F-B00B-9E8B3AA7D6A3}"/>
              </a:ext>
            </a:extLst>
          </p:cNvPr>
          <p:cNvPicPr>
            <a:picLocks noChangeAspect="1"/>
          </p:cNvPicPr>
          <p:nvPr/>
        </p:nvPicPr>
        <p:blipFill>
          <a:blip r:embed="rId5"/>
          <a:stretch>
            <a:fillRect/>
          </a:stretch>
        </p:blipFill>
        <p:spPr>
          <a:xfrm>
            <a:off x="4117169" y="2036265"/>
            <a:ext cx="7944155" cy="4457950"/>
          </a:xfrm>
          <a:prstGeom prst="rect">
            <a:avLst/>
          </a:prstGeom>
        </p:spPr>
      </p:pic>
      <p:cxnSp>
        <p:nvCxnSpPr>
          <p:cNvPr id="3" name="Gerader Verbinder 2">
            <a:extLst>
              <a:ext uri="{FF2B5EF4-FFF2-40B4-BE49-F238E27FC236}">
                <a16:creationId xmlns:a16="http://schemas.microsoft.com/office/drawing/2014/main" id="{96A37DC6-B4D4-41F1-8F8B-11D54961A461}"/>
              </a:ext>
            </a:extLst>
          </p:cNvPr>
          <p:cNvCxnSpPr>
            <a:cxnSpLocks/>
            <a:stCxn id="13" idx="0"/>
          </p:cNvCxnSpPr>
          <p:nvPr/>
        </p:nvCxnSpPr>
        <p:spPr>
          <a:xfrm>
            <a:off x="1877977" y="3081041"/>
            <a:ext cx="5674290" cy="1457092"/>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11B8DED5-F658-4951-B50B-155EF96E6DDE}"/>
              </a:ext>
            </a:extLst>
          </p:cNvPr>
          <p:cNvCxnSpPr>
            <a:cxnSpLocks/>
            <a:stCxn id="13" idx="2"/>
          </p:cNvCxnSpPr>
          <p:nvPr/>
        </p:nvCxnSpPr>
        <p:spPr>
          <a:xfrm>
            <a:off x="1815397" y="3332762"/>
            <a:ext cx="5195003" cy="222258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Google Shape;125;p20">
            <a:extLst>
              <a:ext uri="{FF2B5EF4-FFF2-40B4-BE49-F238E27FC236}">
                <a16:creationId xmlns:a16="http://schemas.microsoft.com/office/drawing/2014/main" id="{26073ACB-84DB-46D5-BC7A-0FDB1CE95991}"/>
              </a:ext>
            </a:extLst>
          </p:cNvPr>
          <p:cNvSpPr txBox="1">
            <a:spLocks/>
          </p:cNvSpPr>
          <p:nvPr/>
        </p:nvSpPr>
        <p:spPr>
          <a:xfrm>
            <a:off x="398245" y="1225818"/>
            <a:ext cx="8919392" cy="743942"/>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buSzPts val="1440"/>
            </a:pPr>
            <a:r>
              <a:rPr lang="en-GB" dirty="0">
                <a:latin typeface="Poppins Light"/>
                <a:ea typeface="Poppins Light"/>
                <a:cs typeface="Poppins Light"/>
                <a:sym typeface="Poppins Light"/>
              </a:rPr>
              <a:t>The </a:t>
            </a:r>
            <a:r>
              <a:rPr lang="en-GB" b="1" dirty="0">
                <a:latin typeface="Poppins Light"/>
                <a:ea typeface="Poppins Light"/>
                <a:cs typeface="Poppins Light"/>
                <a:sym typeface="Poppins Light"/>
              </a:rPr>
              <a:t>2,200 Ha </a:t>
            </a:r>
            <a:r>
              <a:rPr lang="en-GB" dirty="0">
                <a:latin typeface="Poppins Light"/>
                <a:ea typeface="Poppins Light"/>
                <a:cs typeface="Poppins Light"/>
                <a:sym typeface="Poppins Light"/>
              </a:rPr>
              <a:t>Toad River Property is 56 km south of </a:t>
            </a:r>
            <a:r>
              <a:rPr lang="en-GB" dirty="0" err="1">
                <a:latin typeface="Poppins Light"/>
                <a:ea typeface="Poppins Light"/>
                <a:cs typeface="Poppins Light"/>
                <a:sym typeface="Poppins Light"/>
              </a:rPr>
              <a:t>Muncho</a:t>
            </a:r>
            <a:r>
              <a:rPr lang="en-GB" dirty="0">
                <a:latin typeface="Poppins Light"/>
                <a:ea typeface="Poppins Light"/>
                <a:cs typeface="Poppins Light"/>
                <a:sym typeface="Poppins Light"/>
              </a:rPr>
              <a:t> Lake, BC.</a:t>
            </a:r>
          </a:p>
          <a:p>
            <a:pPr marL="285750" indent="-285750">
              <a:lnSpc>
                <a:spcPct val="115000"/>
              </a:lnSpc>
              <a:buSzPts val="1440"/>
              <a:buFont typeface="Arial" panose="020B0604020202020204" pitchFamily="34" charset="0"/>
              <a:buChar char="•"/>
            </a:pPr>
            <a:r>
              <a:rPr lang="en-GB" dirty="0">
                <a:latin typeface="Poppins Light"/>
                <a:cs typeface="Poppins Light"/>
              </a:rPr>
              <a:t>2 historical mines in 15Km radius</a:t>
            </a:r>
          </a:p>
          <a:p>
            <a:pPr marL="285750" indent="-285750">
              <a:lnSpc>
                <a:spcPct val="115000"/>
              </a:lnSpc>
              <a:buSzPts val="1440"/>
              <a:buFont typeface="Arial" panose="020B0604020202020204" pitchFamily="34" charset="0"/>
              <a:buChar char="•"/>
            </a:pPr>
            <a:r>
              <a:rPr lang="en-GB" dirty="0">
                <a:latin typeface="Poppins Light"/>
                <a:cs typeface="Poppins Light"/>
              </a:rPr>
              <a:t>Historically proven mining district</a:t>
            </a:r>
            <a:endParaRPr lang="en-GB" dirty="0">
              <a:latin typeface="Poppins Light"/>
              <a:cs typeface="Poppins Light"/>
              <a:sym typeface="Poppins Light"/>
            </a:endParaRPr>
          </a:p>
        </p:txBody>
      </p:sp>
    </p:spTree>
    <p:extLst>
      <p:ext uri="{BB962C8B-B14F-4D97-AF65-F5344CB8AC3E}">
        <p14:creationId xmlns:p14="http://schemas.microsoft.com/office/powerpoint/2010/main" val="230850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Google Shape;126;p2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900">
                <a:solidFill>
                  <a:schemeClr val="lt1"/>
                </a:solidFill>
                <a:latin typeface="Arial"/>
                <a:ea typeface="Arial"/>
                <a:cs typeface="Arial"/>
                <a:sym typeface="Arial"/>
              </a:rPr>
              <a:t>15</a:t>
            </a:fld>
            <a:endParaRPr sz="900">
              <a:solidFill>
                <a:schemeClr val="lt1"/>
              </a:solidFill>
              <a:latin typeface="Arial"/>
              <a:ea typeface="Arial"/>
              <a:cs typeface="Arial"/>
              <a:sym typeface="Arial"/>
            </a:endParaRPr>
          </a:p>
        </p:txBody>
      </p:sp>
      <p:pic>
        <p:nvPicPr>
          <p:cNvPr id="128" name="Google Shape;128;p20"/>
          <p:cNvPicPr preferRelativeResize="0"/>
          <p:nvPr/>
        </p:nvPicPr>
        <p:blipFill rotWithShape="1">
          <a:blip r:embed="rId3">
            <a:alphaModFix/>
          </a:blip>
          <a:srcRect/>
          <a:stretch/>
        </p:blipFill>
        <p:spPr>
          <a:xfrm>
            <a:off x="10915200" y="266400"/>
            <a:ext cx="717994" cy="717994"/>
          </a:xfrm>
          <a:prstGeom prst="rect">
            <a:avLst/>
          </a:prstGeom>
          <a:noFill/>
          <a:ln>
            <a:noFill/>
          </a:ln>
        </p:spPr>
      </p:pic>
      <p:sp>
        <p:nvSpPr>
          <p:cNvPr id="7" name="Google Shape;72;p16">
            <a:extLst>
              <a:ext uri="{FF2B5EF4-FFF2-40B4-BE49-F238E27FC236}">
                <a16:creationId xmlns:a16="http://schemas.microsoft.com/office/drawing/2014/main" id="{8D2CA68E-6B47-4ECF-B573-C49420177A19}"/>
              </a:ext>
            </a:extLst>
          </p:cNvPr>
          <p:cNvSpPr txBox="1">
            <a:spLocks/>
          </p:cNvSpPr>
          <p:nvPr/>
        </p:nvSpPr>
        <p:spPr>
          <a:xfrm>
            <a:off x="398245" y="494800"/>
            <a:ext cx="10134288" cy="533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pPr>
            <a:r>
              <a:rPr lang="en-GB" sz="3600" dirty="0">
                <a:solidFill>
                  <a:srgbClr val="D5A660"/>
                </a:solidFill>
                <a:latin typeface="Poppins SemiBold"/>
                <a:ea typeface="Poppins SemiBold"/>
                <a:cs typeface="Poppins SemiBold"/>
                <a:sym typeface="Poppins SemiBold"/>
              </a:rPr>
              <a:t>Toad River - Mineralization</a:t>
            </a:r>
          </a:p>
        </p:txBody>
      </p:sp>
      <p:sp>
        <p:nvSpPr>
          <p:cNvPr id="8" name="Rechteck 7">
            <a:extLst>
              <a:ext uri="{FF2B5EF4-FFF2-40B4-BE49-F238E27FC236}">
                <a16:creationId xmlns:a16="http://schemas.microsoft.com/office/drawing/2014/main" id="{05B2226D-BDCB-47F3-BF70-FE917DCAA814}"/>
              </a:ext>
            </a:extLst>
          </p:cNvPr>
          <p:cNvSpPr/>
          <p:nvPr/>
        </p:nvSpPr>
        <p:spPr>
          <a:xfrm>
            <a:off x="0" y="6504692"/>
            <a:ext cx="12192000" cy="35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9" name="Google Shape;83;p16">
            <a:extLst>
              <a:ext uri="{FF2B5EF4-FFF2-40B4-BE49-F238E27FC236}">
                <a16:creationId xmlns:a16="http://schemas.microsoft.com/office/drawing/2014/main" id="{0A780177-0310-455F-A96A-D90F95A4F874}"/>
              </a:ext>
            </a:extLst>
          </p:cNvPr>
          <p:cNvSpPr txBox="1">
            <a:spLocks/>
          </p:cNvSpPr>
          <p:nvPr/>
        </p:nvSpPr>
        <p:spPr>
          <a:xfrm>
            <a:off x="11415082" y="6498779"/>
            <a:ext cx="731700" cy="353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9pPr>
          </a:lstStyle>
          <a:p>
            <a:fld id="{00000000-1234-1234-1234-123412341234}" type="slidenum">
              <a:rPr lang="en-US" smtClean="0">
                <a:effectLst>
                  <a:outerShdw blurRad="38100" dist="38100" dir="2700000" algn="tl">
                    <a:srgbClr val="000000">
                      <a:alpha val="43137"/>
                    </a:srgbClr>
                  </a:outerShdw>
                </a:effectLst>
              </a:rPr>
              <a:pPr/>
              <a:t>15</a:t>
            </a:fld>
            <a:endParaRPr lang="en-US" dirty="0">
              <a:effectLst>
                <a:outerShdw blurRad="38100" dist="38100" dir="2700000" algn="tl">
                  <a:srgbClr val="000000">
                    <a:alpha val="43137"/>
                  </a:srgbClr>
                </a:outerShdw>
              </a:effectLst>
            </a:endParaRPr>
          </a:p>
        </p:txBody>
      </p:sp>
      <p:sp>
        <p:nvSpPr>
          <p:cNvPr id="10" name="Rechteck 9">
            <a:extLst>
              <a:ext uri="{FF2B5EF4-FFF2-40B4-BE49-F238E27FC236}">
                <a16:creationId xmlns:a16="http://schemas.microsoft.com/office/drawing/2014/main" id="{D92A5CF7-28BE-41FC-B283-DF5A7BB8712A}"/>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
        <p:nvSpPr>
          <p:cNvPr id="17" name="Google Shape;125;p20">
            <a:extLst>
              <a:ext uri="{FF2B5EF4-FFF2-40B4-BE49-F238E27FC236}">
                <a16:creationId xmlns:a16="http://schemas.microsoft.com/office/drawing/2014/main" id="{26073ACB-84DB-46D5-BC7A-0FDB1CE95991}"/>
              </a:ext>
            </a:extLst>
          </p:cNvPr>
          <p:cNvSpPr txBox="1">
            <a:spLocks/>
          </p:cNvSpPr>
          <p:nvPr/>
        </p:nvSpPr>
        <p:spPr>
          <a:xfrm>
            <a:off x="398245" y="1459574"/>
            <a:ext cx="6900023" cy="393884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buSzPts val="1440"/>
            </a:pPr>
            <a:r>
              <a:rPr lang="en-GB" b="1" u="sng" dirty="0">
                <a:latin typeface="Poppins Light"/>
                <a:cs typeface="Poppins Light"/>
                <a:sym typeface="Poppins Light"/>
              </a:rPr>
              <a:t>Potential </a:t>
            </a:r>
            <a:r>
              <a:rPr lang="en-GB" b="1" u="sng" dirty="0">
                <a:latin typeface="Poppins Light"/>
                <a:cs typeface="Poppins Light"/>
              </a:rPr>
              <a:t>Vein Type Copper or Iron Oxide-Copper-Gold-Uranium</a:t>
            </a:r>
            <a:endParaRPr lang="en-GB" b="1" u="sng" dirty="0">
              <a:latin typeface="Poppins Light"/>
              <a:cs typeface="Poppins Light"/>
              <a:sym typeface="Poppins Light"/>
            </a:endParaRPr>
          </a:p>
          <a:p>
            <a:pPr marL="285750" indent="-285750">
              <a:lnSpc>
                <a:spcPct val="115000"/>
              </a:lnSpc>
              <a:buSzPts val="1440"/>
              <a:buFont typeface="Arial" panose="020B0604020202020204" pitchFamily="34" charset="0"/>
              <a:buChar char="•"/>
            </a:pPr>
            <a:r>
              <a:rPr lang="en-GB" dirty="0">
                <a:latin typeface="Poppins Light"/>
                <a:cs typeface="Poppins Light"/>
                <a:sym typeface="Poppins Light"/>
              </a:rPr>
              <a:t>Mineralization and/or polymetallic mineralization associated with an IOCG-type deposit. </a:t>
            </a:r>
          </a:p>
          <a:p>
            <a:pPr marL="285750" indent="-285750">
              <a:lnSpc>
                <a:spcPct val="115000"/>
              </a:lnSpc>
              <a:buSzPts val="1440"/>
              <a:buFont typeface="Arial" panose="020B0604020202020204" pitchFamily="34" charset="0"/>
              <a:buChar char="•"/>
            </a:pPr>
            <a:r>
              <a:rPr lang="en-GB" dirty="0">
                <a:latin typeface="Poppins Light"/>
                <a:cs typeface="Poppins Light"/>
              </a:rPr>
              <a:t>Cobalt bearing mineral in Vein systems (Erythrite), Cobalt was never assayed for</a:t>
            </a:r>
            <a:endParaRPr lang="en-GB" dirty="0">
              <a:latin typeface="Poppins Light"/>
              <a:cs typeface="Poppins Light"/>
              <a:sym typeface="Poppins Light"/>
            </a:endParaRPr>
          </a:p>
          <a:p>
            <a:pPr marL="285750" indent="-285750">
              <a:lnSpc>
                <a:spcPct val="115000"/>
              </a:lnSpc>
              <a:buSzPts val="1440"/>
              <a:buFont typeface="Arial" panose="020B0604020202020204" pitchFamily="34" charset="0"/>
              <a:buChar char="•"/>
            </a:pPr>
            <a:r>
              <a:rPr lang="en-GB" dirty="0">
                <a:latin typeface="Poppins Light"/>
                <a:cs typeface="Poppins Light"/>
                <a:sym typeface="Poppins Light"/>
              </a:rPr>
              <a:t>Potential vein-type copper</a:t>
            </a:r>
          </a:p>
          <a:p>
            <a:pPr marL="285750" indent="-285750">
              <a:lnSpc>
                <a:spcPct val="115000"/>
              </a:lnSpc>
              <a:buSzPts val="1440"/>
              <a:buFont typeface="Arial" panose="020B0604020202020204" pitchFamily="34" charset="0"/>
              <a:buChar char="•"/>
            </a:pPr>
            <a:r>
              <a:rPr lang="en-GB" dirty="0">
                <a:latin typeface="Poppins Light"/>
                <a:cs typeface="Poppins Light"/>
              </a:rPr>
              <a:t>Copper mineralization occurs in </a:t>
            </a:r>
            <a:r>
              <a:rPr lang="en-GB" dirty="0" err="1">
                <a:latin typeface="Poppins Light"/>
                <a:cs typeface="Poppins Light"/>
              </a:rPr>
              <a:t>quartzcarbonate</a:t>
            </a:r>
            <a:r>
              <a:rPr lang="en-GB" dirty="0">
                <a:latin typeface="Poppins Light"/>
                <a:cs typeface="Poppins Light"/>
              </a:rPr>
              <a:t> veins closely associated with mafic dikes both spatially and in time</a:t>
            </a:r>
          </a:p>
          <a:p>
            <a:pPr marL="285750" indent="-285750">
              <a:lnSpc>
                <a:spcPct val="115000"/>
              </a:lnSpc>
              <a:buSzPts val="1440"/>
              <a:buFont typeface="Arial" panose="020B0604020202020204" pitchFamily="34" charset="0"/>
              <a:buChar char="•"/>
            </a:pPr>
            <a:r>
              <a:rPr lang="en-GB" dirty="0">
                <a:latin typeface="Poppins Light"/>
                <a:cs typeface="Poppins Light"/>
              </a:rPr>
              <a:t>Nearby historic mines; past </a:t>
            </a:r>
            <a:r>
              <a:rPr lang="en-GB" dirty="0" err="1">
                <a:latin typeface="Poppins Light"/>
                <a:cs typeface="Poppins Light"/>
              </a:rPr>
              <a:t>producting</a:t>
            </a:r>
            <a:r>
              <a:rPr lang="en-GB" dirty="0">
                <a:latin typeface="Poppins Light"/>
                <a:cs typeface="Poppins Light"/>
              </a:rPr>
              <a:t> Churchill Copper Mine and </a:t>
            </a:r>
            <a:r>
              <a:rPr lang="en-GB" dirty="0" err="1">
                <a:latin typeface="Poppins Light"/>
                <a:cs typeface="Poppins Light"/>
              </a:rPr>
              <a:t>Eagly</a:t>
            </a:r>
            <a:r>
              <a:rPr lang="en-GB" dirty="0">
                <a:latin typeface="Poppins Light"/>
                <a:cs typeface="Poppins Light"/>
              </a:rPr>
              <a:t> Vein demonstrate that the mineralizing system in the area carries economic grades and quantities of copper</a:t>
            </a:r>
          </a:p>
          <a:p>
            <a:pPr marL="285750" indent="-285750">
              <a:lnSpc>
                <a:spcPct val="115000"/>
              </a:lnSpc>
              <a:buSzPts val="1440"/>
              <a:buFont typeface="Arial" panose="020B0604020202020204" pitchFamily="34" charset="0"/>
              <a:buChar char="•"/>
            </a:pPr>
            <a:endParaRPr lang="en-GB" dirty="0">
              <a:latin typeface="Poppins Light"/>
              <a:cs typeface="Poppins Light"/>
            </a:endParaRPr>
          </a:p>
          <a:p>
            <a:pPr marL="285750" indent="-285750">
              <a:lnSpc>
                <a:spcPct val="115000"/>
              </a:lnSpc>
              <a:buSzPts val="1440"/>
              <a:buFont typeface="Arial" panose="020B0604020202020204" pitchFamily="34" charset="0"/>
              <a:buChar char="•"/>
            </a:pPr>
            <a:endParaRPr lang="en-GB" dirty="0">
              <a:latin typeface="Poppins Light"/>
              <a:cs typeface="Poppins Light"/>
              <a:sym typeface="Poppins Light"/>
            </a:endParaRPr>
          </a:p>
          <a:p>
            <a:pPr marL="285750" indent="-285750">
              <a:lnSpc>
                <a:spcPct val="115000"/>
              </a:lnSpc>
              <a:buSzPts val="1440"/>
              <a:buFont typeface="Arial" panose="020B0604020202020204" pitchFamily="34" charset="0"/>
              <a:buChar char="•"/>
            </a:pPr>
            <a:endParaRPr lang="en-GB" dirty="0">
              <a:latin typeface="Poppins Light"/>
              <a:cs typeface="Poppins Light"/>
              <a:sym typeface="Poppins Light"/>
            </a:endParaRPr>
          </a:p>
          <a:p>
            <a:pPr marL="285750" indent="-285750">
              <a:lnSpc>
                <a:spcPct val="115000"/>
              </a:lnSpc>
              <a:buSzPts val="1440"/>
              <a:buFont typeface="Arial" panose="020B0604020202020204" pitchFamily="34" charset="0"/>
              <a:buChar char="•"/>
            </a:pPr>
            <a:endParaRPr lang="en-GB" dirty="0">
              <a:latin typeface="Poppins Light"/>
              <a:cs typeface="Poppins Light"/>
              <a:sym typeface="Poppins Light"/>
            </a:endParaRPr>
          </a:p>
        </p:txBody>
      </p:sp>
      <p:graphicFrame>
        <p:nvGraphicFramePr>
          <p:cNvPr id="15" name="Tabelle 14">
            <a:extLst>
              <a:ext uri="{FF2B5EF4-FFF2-40B4-BE49-F238E27FC236}">
                <a16:creationId xmlns:a16="http://schemas.microsoft.com/office/drawing/2014/main" id="{87888EE6-7A6B-4D94-B761-87B76152F549}"/>
              </a:ext>
            </a:extLst>
          </p:cNvPr>
          <p:cNvGraphicFramePr>
            <a:graphicFrameLocks noGrp="1"/>
          </p:cNvGraphicFramePr>
          <p:nvPr>
            <p:extLst>
              <p:ext uri="{D42A27DB-BD31-4B8C-83A1-F6EECF244321}">
                <p14:modId xmlns:p14="http://schemas.microsoft.com/office/powerpoint/2010/main" val="3583781168"/>
              </p:ext>
            </p:extLst>
          </p:nvPr>
        </p:nvGraphicFramePr>
        <p:xfrm>
          <a:off x="7578784" y="1658150"/>
          <a:ext cx="2953749" cy="3846487"/>
        </p:xfrm>
        <a:graphic>
          <a:graphicData uri="http://schemas.openxmlformats.org/drawingml/2006/table">
            <a:tbl>
              <a:tblPr firstRow="1" bandRow="1">
                <a:tableStyleId>{073A0DAA-6AF3-43AB-8588-CEC1D06C72B9}</a:tableStyleId>
              </a:tblPr>
              <a:tblGrid>
                <a:gridCol w="1208167">
                  <a:extLst>
                    <a:ext uri="{9D8B030D-6E8A-4147-A177-3AD203B41FA5}">
                      <a16:colId xmlns:a16="http://schemas.microsoft.com/office/drawing/2014/main" val="971999"/>
                    </a:ext>
                  </a:extLst>
                </a:gridCol>
                <a:gridCol w="985930">
                  <a:extLst>
                    <a:ext uri="{9D8B030D-6E8A-4147-A177-3AD203B41FA5}">
                      <a16:colId xmlns:a16="http://schemas.microsoft.com/office/drawing/2014/main" val="3983428546"/>
                    </a:ext>
                  </a:extLst>
                </a:gridCol>
                <a:gridCol w="759652">
                  <a:extLst>
                    <a:ext uri="{9D8B030D-6E8A-4147-A177-3AD203B41FA5}">
                      <a16:colId xmlns:a16="http://schemas.microsoft.com/office/drawing/2014/main" val="1113987858"/>
                    </a:ext>
                  </a:extLst>
                </a:gridCol>
              </a:tblGrid>
              <a:tr h="426069">
                <a:tc>
                  <a:txBody>
                    <a:bodyPr/>
                    <a:lstStyle/>
                    <a:p>
                      <a:pPr algn="l" fontAlgn="b"/>
                      <a:r>
                        <a:rPr lang="de-DE" sz="1400" b="1" i="0" u="none" strike="noStrike" dirty="0">
                          <a:solidFill>
                            <a:schemeClr val="bg1"/>
                          </a:solidFill>
                          <a:effectLst/>
                          <a:latin typeface="Arial" panose="020B0604020202020204" pitchFamily="34" charset="0"/>
                        </a:rPr>
                        <a:t>Sample ID</a:t>
                      </a:r>
                    </a:p>
                  </a:txBody>
                  <a:tcPr marL="10943" marR="10943" marT="10943" marB="0" anchor="ctr"/>
                </a:tc>
                <a:tc>
                  <a:txBody>
                    <a:bodyPr/>
                    <a:lstStyle/>
                    <a:p>
                      <a:pPr algn="l" fontAlgn="b"/>
                      <a:r>
                        <a:rPr lang="de-DE" sz="1400" b="1" i="0" u="none" strike="noStrike" dirty="0">
                          <a:solidFill>
                            <a:schemeClr val="bg1"/>
                          </a:solidFill>
                          <a:effectLst/>
                          <a:latin typeface="Arial" panose="020B0604020202020204" pitchFamily="34" charset="0"/>
                        </a:rPr>
                        <a:t>Width</a:t>
                      </a:r>
                    </a:p>
                  </a:txBody>
                  <a:tcPr marL="10943" marR="10943" marT="10943" marB="0" anchor="ctr"/>
                </a:tc>
                <a:tc>
                  <a:txBody>
                    <a:bodyPr/>
                    <a:lstStyle/>
                    <a:p>
                      <a:pPr algn="l" fontAlgn="b"/>
                      <a:r>
                        <a:rPr lang="de-DE" sz="1400" b="1" i="0" u="none" strike="noStrike" dirty="0">
                          <a:solidFill>
                            <a:schemeClr val="bg1"/>
                          </a:solidFill>
                          <a:effectLst/>
                          <a:latin typeface="Arial" panose="020B0604020202020204" pitchFamily="34" charset="0"/>
                        </a:rPr>
                        <a:t>% CU</a:t>
                      </a:r>
                    </a:p>
                  </a:txBody>
                  <a:tcPr marL="10943" marR="10943" marT="10943" marB="0" anchor="ctr"/>
                </a:tc>
                <a:extLst>
                  <a:ext uri="{0D108BD9-81ED-4DB2-BD59-A6C34878D82A}">
                    <a16:rowId xmlns:a16="http://schemas.microsoft.com/office/drawing/2014/main" val="1053624836"/>
                  </a:ext>
                </a:extLst>
              </a:tr>
              <a:tr h="240343">
                <a:tc>
                  <a:txBody>
                    <a:bodyPr/>
                    <a:lstStyle/>
                    <a:p>
                      <a:pPr algn="l" fontAlgn="b"/>
                      <a:r>
                        <a:rPr lang="de-DE" sz="1400" b="0" i="0" u="none" strike="noStrike" dirty="0">
                          <a:solidFill>
                            <a:srgbClr val="000000"/>
                          </a:solidFill>
                          <a:effectLst/>
                          <a:latin typeface="Arial" panose="020B0604020202020204" pitchFamily="34" charset="0"/>
                        </a:rPr>
                        <a:t>ME-1</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4.4'</a:t>
                      </a:r>
                    </a:p>
                  </a:txBody>
                  <a:tcPr marL="10943" marR="10943" marT="10943" marB="0" anchor="b"/>
                </a:tc>
                <a:tc>
                  <a:txBody>
                    <a:bodyPr/>
                    <a:lstStyle/>
                    <a:p>
                      <a:pPr algn="l" fontAlgn="b"/>
                      <a:r>
                        <a:rPr lang="en-DE" sz="1400" b="0" i="0" u="none" strike="noStrike">
                          <a:solidFill>
                            <a:srgbClr val="000000"/>
                          </a:solidFill>
                          <a:effectLst/>
                          <a:latin typeface="Arial" panose="020B0604020202020204" pitchFamily="34" charset="0"/>
                        </a:rPr>
                        <a:t>4.1</a:t>
                      </a:r>
                    </a:p>
                  </a:txBody>
                  <a:tcPr marL="10943" marR="10943" marT="10943" marB="0" anchor="b"/>
                </a:tc>
                <a:extLst>
                  <a:ext uri="{0D108BD9-81ED-4DB2-BD59-A6C34878D82A}">
                    <a16:rowId xmlns:a16="http://schemas.microsoft.com/office/drawing/2014/main" val="1181459520"/>
                  </a:ext>
                </a:extLst>
              </a:tr>
              <a:tr h="226943">
                <a:tc>
                  <a:txBody>
                    <a:bodyPr/>
                    <a:lstStyle/>
                    <a:p>
                      <a:pPr algn="l" fontAlgn="b"/>
                      <a:r>
                        <a:rPr lang="de-DE" sz="1400" b="0" i="0" u="none" strike="noStrike">
                          <a:solidFill>
                            <a:srgbClr val="000000"/>
                          </a:solidFill>
                          <a:effectLst/>
                          <a:latin typeface="Arial" panose="020B0604020202020204" pitchFamily="34" charset="0"/>
                        </a:rPr>
                        <a:t>ME-2</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3.8'</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2.4</a:t>
                      </a:r>
                    </a:p>
                  </a:txBody>
                  <a:tcPr marL="10943" marR="10943" marT="10943" marB="0" anchor="b"/>
                </a:tc>
                <a:extLst>
                  <a:ext uri="{0D108BD9-81ED-4DB2-BD59-A6C34878D82A}">
                    <a16:rowId xmlns:a16="http://schemas.microsoft.com/office/drawing/2014/main" val="1761132886"/>
                  </a:ext>
                </a:extLst>
              </a:tr>
              <a:tr h="226943">
                <a:tc>
                  <a:txBody>
                    <a:bodyPr/>
                    <a:lstStyle/>
                    <a:p>
                      <a:pPr algn="l" fontAlgn="b"/>
                      <a:r>
                        <a:rPr lang="de-DE" sz="1400" b="1" i="0" u="none" strike="noStrike" dirty="0">
                          <a:solidFill>
                            <a:srgbClr val="000000"/>
                          </a:solidFill>
                          <a:effectLst/>
                          <a:latin typeface="Arial" panose="020B0604020202020204" pitchFamily="34" charset="0"/>
                        </a:rPr>
                        <a:t>ME-3</a:t>
                      </a:r>
                    </a:p>
                  </a:txBody>
                  <a:tcPr marL="10943" marR="10943" marT="10943" marB="0" anchor="b"/>
                </a:tc>
                <a:tc>
                  <a:txBody>
                    <a:bodyPr/>
                    <a:lstStyle/>
                    <a:p>
                      <a:pPr algn="l" fontAlgn="b"/>
                      <a:r>
                        <a:rPr lang="en-DE" sz="1400" b="1" i="0" u="none" strike="noStrike" dirty="0">
                          <a:solidFill>
                            <a:srgbClr val="000000"/>
                          </a:solidFill>
                          <a:effectLst/>
                          <a:latin typeface="Arial" panose="020B0604020202020204" pitchFamily="34" charset="0"/>
                        </a:rPr>
                        <a:t>0.5'</a:t>
                      </a:r>
                    </a:p>
                  </a:txBody>
                  <a:tcPr marL="10943" marR="10943" marT="10943" marB="0" anchor="b"/>
                </a:tc>
                <a:tc>
                  <a:txBody>
                    <a:bodyPr/>
                    <a:lstStyle/>
                    <a:p>
                      <a:pPr algn="l" fontAlgn="b"/>
                      <a:r>
                        <a:rPr lang="en-DE" sz="1400" b="1" i="0" u="none" strike="noStrike" dirty="0">
                          <a:solidFill>
                            <a:srgbClr val="000000"/>
                          </a:solidFill>
                          <a:effectLst/>
                          <a:latin typeface="Arial" panose="020B0604020202020204" pitchFamily="34" charset="0"/>
                        </a:rPr>
                        <a:t>13.8</a:t>
                      </a:r>
                    </a:p>
                  </a:txBody>
                  <a:tcPr marL="10943" marR="10943" marT="10943" marB="0" anchor="b"/>
                </a:tc>
                <a:extLst>
                  <a:ext uri="{0D108BD9-81ED-4DB2-BD59-A6C34878D82A}">
                    <a16:rowId xmlns:a16="http://schemas.microsoft.com/office/drawing/2014/main" val="1093535087"/>
                  </a:ext>
                </a:extLst>
              </a:tr>
              <a:tr h="226943">
                <a:tc>
                  <a:txBody>
                    <a:bodyPr/>
                    <a:lstStyle/>
                    <a:p>
                      <a:pPr algn="l" fontAlgn="b"/>
                      <a:r>
                        <a:rPr lang="de-DE" sz="1400" b="0" i="0" u="none" strike="noStrike">
                          <a:solidFill>
                            <a:srgbClr val="000000"/>
                          </a:solidFill>
                          <a:effectLst/>
                          <a:latin typeface="Arial" panose="020B0604020202020204" pitchFamily="34" charset="0"/>
                        </a:rPr>
                        <a:t>ME-4</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1.4'</a:t>
                      </a:r>
                    </a:p>
                  </a:txBody>
                  <a:tcPr marL="10943" marR="10943" marT="10943" marB="0" anchor="b"/>
                </a:tc>
                <a:tc>
                  <a:txBody>
                    <a:bodyPr/>
                    <a:lstStyle/>
                    <a:p>
                      <a:pPr algn="l" fontAlgn="b"/>
                      <a:r>
                        <a:rPr lang="en-DE" sz="1400" b="0" i="0" u="none" strike="noStrike">
                          <a:solidFill>
                            <a:srgbClr val="000000"/>
                          </a:solidFill>
                          <a:effectLst/>
                          <a:latin typeface="Arial" panose="020B0604020202020204" pitchFamily="34" charset="0"/>
                        </a:rPr>
                        <a:t>7.4</a:t>
                      </a:r>
                    </a:p>
                  </a:txBody>
                  <a:tcPr marL="10943" marR="10943" marT="10943" marB="0" anchor="b"/>
                </a:tc>
                <a:extLst>
                  <a:ext uri="{0D108BD9-81ED-4DB2-BD59-A6C34878D82A}">
                    <a16:rowId xmlns:a16="http://schemas.microsoft.com/office/drawing/2014/main" val="748740167"/>
                  </a:ext>
                </a:extLst>
              </a:tr>
              <a:tr h="229816">
                <a:tc>
                  <a:txBody>
                    <a:bodyPr/>
                    <a:lstStyle/>
                    <a:p>
                      <a:pPr algn="l" fontAlgn="b"/>
                      <a:r>
                        <a:rPr lang="de-DE" sz="1400" b="0" i="0" u="none" strike="noStrike">
                          <a:solidFill>
                            <a:srgbClr val="000000"/>
                          </a:solidFill>
                          <a:effectLst/>
                          <a:latin typeface="Arial" panose="020B0604020202020204" pitchFamily="34" charset="0"/>
                        </a:rPr>
                        <a:t>ME-5</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1.0'</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4.8</a:t>
                      </a:r>
                    </a:p>
                  </a:txBody>
                  <a:tcPr marL="10943" marR="10943" marT="10943" marB="0" anchor="b"/>
                </a:tc>
                <a:extLst>
                  <a:ext uri="{0D108BD9-81ED-4DB2-BD59-A6C34878D82A}">
                    <a16:rowId xmlns:a16="http://schemas.microsoft.com/office/drawing/2014/main" val="2290173563"/>
                  </a:ext>
                </a:extLst>
              </a:tr>
              <a:tr h="226943">
                <a:tc>
                  <a:txBody>
                    <a:bodyPr/>
                    <a:lstStyle/>
                    <a:p>
                      <a:pPr algn="l" fontAlgn="b"/>
                      <a:r>
                        <a:rPr lang="de-DE" sz="1400" b="0" i="0" u="none" strike="noStrike">
                          <a:solidFill>
                            <a:srgbClr val="000000"/>
                          </a:solidFill>
                          <a:effectLst/>
                          <a:latin typeface="Arial" panose="020B0604020202020204" pitchFamily="34" charset="0"/>
                        </a:rPr>
                        <a:t>ME-6</a:t>
                      </a:r>
                    </a:p>
                  </a:txBody>
                  <a:tcPr marL="10943" marR="10943" marT="10943" marB="0" anchor="b"/>
                </a:tc>
                <a:tc>
                  <a:txBody>
                    <a:bodyPr/>
                    <a:lstStyle/>
                    <a:p>
                      <a:pPr algn="l" fontAlgn="b"/>
                      <a:r>
                        <a:rPr lang="en-DE" sz="1400" b="0" i="0" u="none" strike="noStrike">
                          <a:solidFill>
                            <a:srgbClr val="000000"/>
                          </a:solidFill>
                          <a:effectLst/>
                          <a:latin typeface="Arial" panose="020B0604020202020204" pitchFamily="34" charset="0"/>
                        </a:rPr>
                        <a:t>3.3'</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8.2</a:t>
                      </a:r>
                    </a:p>
                  </a:txBody>
                  <a:tcPr marL="10943" marR="10943" marT="10943" marB="0" anchor="b"/>
                </a:tc>
                <a:extLst>
                  <a:ext uri="{0D108BD9-81ED-4DB2-BD59-A6C34878D82A}">
                    <a16:rowId xmlns:a16="http://schemas.microsoft.com/office/drawing/2014/main" val="1568068641"/>
                  </a:ext>
                </a:extLst>
              </a:tr>
              <a:tr h="226943">
                <a:tc>
                  <a:txBody>
                    <a:bodyPr/>
                    <a:lstStyle/>
                    <a:p>
                      <a:pPr algn="l" fontAlgn="b"/>
                      <a:r>
                        <a:rPr lang="de-DE" sz="1400" b="0" i="0" u="none" strike="noStrike">
                          <a:solidFill>
                            <a:srgbClr val="000000"/>
                          </a:solidFill>
                          <a:effectLst/>
                          <a:latin typeface="Arial" panose="020B0604020202020204" pitchFamily="34" charset="0"/>
                        </a:rPr>
                        <a:t>ME-7</a:t>
                      </a:r>
                    </a:p>
                  </a:txBody>
                  <a:tcPr marL="10943" marR="10943" marT="10943" marB="0" anchor="b"/>
                </a:tc>
                <a:tc>
                  <a:txBody>
                    <a:bodyPr/>
                    <a:lstStyle/>
                    <a:p>
                      <a:pPr algn="l" fontAlgn="b"/>
                      <a:r>
                        <a:rPr lang="en-DE" sz="1400" b="0" i="0" u="none" strike="noStrike">
                          <a:solidFill>
                            <a:srgbClr val="000000"/>
                          </a:solidFill>
                          <a:effectLst/>
                          <a:latin typeface="Arial" panose="020B0604020202020204" pitchFamily="34" charset="0"/>
                        </a:rPr>
                        <a:t>2.0'</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1.07</a:t>
                      </a:r>
                    </a:p>
                  </a:txBody>
                  <a:tcPr marL="10943" marR="10943" marT="10943" marB="0" anchor="b"/>
                </a:tc>
                <a:extLst>
                  <a:ext uri="{0D108BD9-81ED-4DB2-BD59-A6C34878D82A}">
                    <a16:rowId xmlns:a16="http://schemas.microsoft.com/office/drawing/2014/main" val="1503354230"/>
                  </a:ext>
                </a:extLst>
              </a:tr>
              <a:tr h="226943">
                <a:tc>
                  <a:txBody>
                    <a:bodyPr/>
                    <a:lstStyle/>
                    <a:p>
                      <a:pPr algn="l" fontAlgn="b"/>
                      <a:r>
                        <a:rPr lang="de-DE" sz="1400" b="0" i="0" u="none" strike="noStrike">
                          <a:solidFill>
                            <a:srgbClr val="000000"/>
                          </a:solidFill>
                          <a:effectLst/>
                          <a:latin typeface="Arial" panose="020B0604020202020204" pitchFamily="34" charset="0"/>
                        </a:rPr>
                        <a:t>ME-8</a:t>
                      </a:r>
                    </a:p>
                  </a:txBody>
                  <a:tcPr marL="10943" marR="10943" marT="10943" marB="0" anchor="b"/>
                </a:tc>
                <a:tc>
                  <a:txBody>
                    <a:bodyPr/>
                    <a:lstStyle/>
                    <a:p>
                      <a:pPr algn="l" fontAlgn="b"/>
                      <a:r>
                        <a:rPr lang="en-DE" sz="1400" b="0" i="0" u="none" strike="noStrike">
                          <a:solidFill>
                            <a:srgbClr val="000000"/>
                          </a:solidFill>
                          <a:effectLst/>
                          <a:latin typeface="Arial" panose="020B0604020202020204" pitchFamily="34" charset="0"/>
                        </a:rPr>
                        <a:t>2.8'</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5.45</a:t>
                      </a:r>
                    </a:p>
                  </a:txBody>
                  <a:tcPr marL="10943" marR="10943" marT="10943" marB="0" anchor="b"/>
                </a:tc>
                <a:extLst>
                  <a:ext uri="{0D108BD9-81ED-4DB2-BD59-A6C34878D82A}">
                    <a16:rowId xmlns:a16="http://schemas.microsoft.com/office/drawing/2014/main" val="2931972474"/>
                  </a:ext>
                </a:extLst>
              </a:tr>
              <a:tr h="226943">
                <a:tc>
                  <a:txBody>
                    <a:bodyPr/>
                    <a:lstStyle/>
                    <a:p>
                      <a:pPr algn="l" fontAlgn="b"/>
                      <a:r>
                        <a:rPr lang="de-DE" sz="1400" b="0" i="0" u="none" strike="noStrike">
                          <a:solidFill>
                            <a:srgbClr val="000000"/>
                          </a:solidFill>
                          <a:effectLst/>
                          <a:latin typeface="Arial" panose="020B0604020202020204" pitchFamily="34" charset="0"/>
                        </a:rPr>
                        <a:t>ME-9</a:t>
                      </a:r>
                    </a:p>
                  </a:txBody>
                  <a:tcPr marL="10943" marR="10943" marT="10943" marB="0" anchor="b"/>
                </a:tc>
                <a:tc>
                  <a:txBody>
                    <a:bodyPr/>
                    <a:lstStyle/>
                    <a:p>
                      <a:pPr algn="l" fontAlgn="b"/>
                      <a:r>
                        <a:rPr lang="en-DE" sz="1400" b="0" i="0" u="none" strike="noStrike">
                          <a:solidFill>
                            <a:srgbClr val="000000"/>
                          </a:solidFill>
                          <a:effectLst/>
                          <a:latin typeface="Arial" panose="020B0604020202020204" pitchFamily="34" charset="0"/>
                        </a:rPr>
                        <a:t>2.8'</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2.7</a:t>
                      </a:r>
                    </a:p>
                  </a:txBody>
                  <a:tcPr marL="10943" marR="10943" marT="10943" marB="0" anchor="b"/>
                </a:tc>
                <a:extLst>
                  <a:ext uri="{0D108BD9-81ED-4DB2-BD59-A6C34878D82A}">
                    <a16:rowId xmlns:a16="http://schemas.microsoft.com/office/drawing/2014/main" val="502081542"/>
                  </a:ext>
                </a:extLst>
              </a:tr>
              <a:tr h="226943">
                <a:tc>
                  <a:txBody>
                    <a:bodyPr/>
                    <a:lstStyle/>
                    <a:p>
                      <a:pPr algn="l" fontAlgn="b"/>
                      <a:r>
                        <a:rPr lang="de-DE" sz="1400" b="0" i="0" u="none" strike="noStrike">
                          <a:solidFill>
                            <a:srgbClr val="000000"/>
                          </a:solidFill>
                          <a:effectLst/>
                          <a:latin typeface="Arial" panose="020B0604020202020204" pitchFamily="34" charset="0"/>
                        </a:rPr>
                        <a:t>ME-10</a:t>
                      </a:r>
                    </a:p>
                  </a:txBody>
                  <a:tcPr marL="10943" marR="10943" marT="10943" marB="0" anchor="b"/>
                </a:tc>
                <a:tc>
                  <a:txBody>
                    <a:bodyPr/>
                    <a:lstStyle/>
                    <a:p>
                      <a:pPr algn="l" fontAlgn="b"/>
                      <a:r>
                        <a:rPr lang="en-DE" sz="1400" b="0" i="0" u="none" strike="noStrike">
                          <a:solidFill>
                            <a:srgbClr val="000000"/>
                          </a:solidFill>
                          <a:effectLst/>
                          <a:latin typeface="Arial" panose="020B0604020202020204" pitchFamily="34" charset="0"/>
                        </a:rPr>
                        <a:t>0.6'</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1.98</a:t>
                      </a:r>
                    </a:p>
                  </a:txBody>
                  <a:tcPr marL="10943" marR="10943" marT="10943" marB="0" anchor="b"/>
                </a:tc>
                <a:extLst>
                  <a:ext uri="{0D108BD9-81ED-4DB2-BD59-A6C34878D82A}">
                    <a16:rowId xmlns:a16="http://schemas.microsoft.com/office/drawing/2014/main" val="1657182894"/>
                  </a:ext>
                </a:extLst>
              </a:tr>
              <a:tr h="226943">
                <a:tc>
                  <a:txBody>
                    <a:bodyPr/>
                    <a:lstStyle/>
                    <a:p>
                      <a:pPr algn="l" fontAlgn="b"/>
                      <a:r>
                        <a:rPr lang="de-DE" sz="1400" b="1" i="1" u="none" strike="noStrike">
                          <a:solidFill>
                            <a:srgbClr val="000000"/>
                          </a:solidFill>
                          <a:effectLst/>
                          <a:latin typeface="Arial" panose="020B0604020202020204" pitchFamily="34" charset="0"/>
                        </a:rPr>
                        <a:t>ME-11</a:t>
                      </a:r>
                    </a:p>
                  </a:txBody>
                  <a:tcPr marL="10943" marR="10943" marT="10943" marB="0" anchor="b"/>
                </a:tc>
                <a:tc>
                  <a:txBody>
                    <a:bodyPr/>
                    <a:lstStyle/>
                    <a:p>
                      <a:pPr algn="l" fontAlgn="b"/>
                      <a:r>
                        <a:rPr lang="en-DE" sz="1400" b="1" i="1" u="none" strike="noStrike">
                          <a:solidFill>
                            <a:srgbClr val="000000"/>
                          </a:solidFill>
                          <a:effectLst/>
                          <a:latin typeface="Arial" panose="020B0604020202020204" pitchFamily="34" charset="0"/>
                        </a:rPr>
                        <a:t>2.0'</a:t>
                      </a:r>
                    </a:p>
                  </a:txBody>
                  <a:tcPr marL="10943" marR="10943" marT="10943" marB="0" anchor="b"/>
                </a:tc>
                <a:tc>
                  <a:txBody>
                    <a:bodyPr/>
                    <a:lstStyle/>
                    <a:p>
                      <a:pPr algn="l" fontAlgn="b"/>
                      <a:r>
                        <a:rPr lang="en-DE" sz="1400" b="1" i="1" u="none" strike="noStrike" dirty="0">
                          <a:solidFill>
                            <a:srgbClr val="000000"/>
                          </a:solidFill>
                          <a:effectLst/>
                          <a:latin typeface="Arial" panose="020B0604020202020204" pitchFamily="34" charset="0"/>
                        </a:rPr>
                        <a:t>15.6</a:t>
                      </a:r>
                    </a:p>
                  </a:txBody>
                  <a:tcPr marL="10943" marR="10943" marT="10943" marB="0" anchor="b"/>
                </a:tc>
                <a:extLst>
                  <a:ext uri="{0D108BD9-81ED-4DB2-BD59-A6C34878D82A}">
                    <a16:rowId xmlns:a16="http://schemas.microsoft.com/office/drawing/2014/main" val="3923700735"/>
                  </a:ext>
                </a:extLst>
              </a:tr>
              <a:tr h="226943">
                <a:tc>
                  <a:txBody>
                    <a:bodyPr/>
                    <a:lstStyle/>
                    <a:p>
                      <a:pPr algn="l" fontAlgn="b"/>
                      <a:r>
                        <a:rPr lang="de-DE" sz="1400" b="1" i="1" u="none" strike="noStrike">
                          <a:solidFill>
                            <a:srgbClr val="000000"/>
                          </a:solidFill>
                          <a:effectLst/>
                          <a:latin typeface="Arial" panose="020B0604020202020204" pitchFamily="34" charset="0"/>
                        </a:rPr>
                        <a:t>ME-12</a:t>
                      </a:r>
                    </a:p>
                  </a:txBody>
                  <a:tcPr marL="10943" marR="10943" marT="10943" marB="0" anchor="b"/>
                </a:tc>
                <a:tc>
                  <a:txBody>
                    <a:bodyPr/>
                    <a:lstStyle/>
                    <a:p>
                      <a:pPr algn="l" fontAlgn="b"/>
                      <a:r>
                        <a:rPr lang="en-DE" sz="1400" b="1" i="1" u="none" strike="noStrike">
                          <a:solidFill>
                            <a:srgbClr val="000000"/>
                          </a:solidFill>
                          <a:effectLst/>
                          <a:latin typeface="Arial" panose="020B0604020202020204" pitchFamily="34" charset="0"/>
                        </a:rPr>
                        <a:t>3.7'</a:t>
                      </a:r>
                    </a:p>
                  </a:txBody>
                  <a:tcPr marL="10943" marR="10943" marT="10943" marB="0" anchor="b"/>
                </a:tc>
                <a:tc>
                  <a:txBody>
                    <a:bodyPr/>
                    <a:lstStyle/>
                    <a:p>
                      <a:pPr algn="l" fontAlgn="b"/>
                      <a:r>
                        <a:rPr lang="en-DE" sz="1400" b="1" i="1" u="none" strike="noStrike" dirty="0">
                          <a:solidFill>
                            <a:srgbClr val="000000"/>
                          </a:solidFill>
                          <a:effectLst/>
                          <a:latin typeface="Arial" panose="020B0604020202020204" pitchFamily="34" charset="0"/>
                        </a:rPr>
                        <a:t>14.8</a:t>
                      </a:r>
                    </a:p>
                  </a:txBody>
                  <a:tcPr marL="10943" marR="10943" marT="10943" marB="0" anchor="b"/>
                </a:tc>
                <a:extLst>
                  <a:ext uri="{0D108BD9-81ED-4DB2-BD59-A6C34878D82A}">
                    <a16:rowId xmlns:a16="http://schemas.microsoft.com/office/drawing/2014/main" val="981403362"/>
                  </a:ext>
                </a:extLst>
              </a:tr>
              <a:tr h="226943">
                <a:tc>
                  <a:txBody>
                    <a:bodyPr/>
                    <a:lstStyle/>
                    <a:p>
                      <a:pPr algn="l" fontAlgn="b"/>
                      <a:r>
                        <a:rPr lang="de-DE" sz="1400" b="0" i="0" u="none" strike="noStrike">
                          <a:solidFill>
                            <a:srgbClr val="000000"/>
                          </a:solidFill>
                          <a:effectLst/>
                          <a:latin typeface="Arial" panose="020B0604020202020204" pitchFamily="34" charset="0"/>
                        </a:rPr>
                        <a:t>ME-13</a:t>
                      </a:r>
                    </a:p>
                  </a:txBody>
                  <a:tcPr marL="10943" marR="10943" marT="10943" marB="0" anchor="b"/>
                </a:tc>
                <a:tc>
                  <a:txBody>
                    <a:bodyPr/>
                    <a:lstStyle/>
                    <a:p>
                      <a:pPr algn="l" fontAlgn="b"/>
                      <a:r>
                        <a:rPr lang="en-DE" sz="1400" b="0" i="0" u="none" strike="noStrike">
                          <a:solidFill>
                            <a:srgbClr val="000000"/>
                          </a:solidFill>
                          <a:effectLst/>
                          <a:latin typeface="Arial" panose="020B0604020202020204" pitchFamily="34" charset="0"/>
                        </a:rPr>
                        <a:t>1.0'</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2.4</a:t>
                      </a:r>
                    </a:p>
                  </a:txBody>
                  <a:tcPr marL="10943" marR="10943" marT="10943" marB="0" anchor="b"/>
                </a:tc>
                <a:extLst>
                  <a:ext uri="{0D108BD9-81ED-4DB2-BD59-A6C34878D82A}">
                    <a16:rowId xmlns:a16="http://schemas.microsoft.com/office/drawing/2014/main" val="1485161909"/>
                  </a:ext>
                </a:extLst>
              </a:tr>
              <a:tr h="226943">
                <a:tc>
                  <a:txBody>
                    <a:bodyPr/>
                    <a:lstStyle/>
                    <a:p>
                      <a:pPr algn="l" fontAlgn="b"/>
                      <a:r>
                        <a:rPr lang="de-DE" sz="1400" b="0" i="0" u="none" strike="noStrike">
                          <a:solidFill>
                            <a:srgbClr val="000000"/>
                          </a:solidFill>
                          <a:effectLst/>
                          <a:latin typeface="Arial" panose="020B0604020202020204" pitchFamily="34" charset="0"/>
                        </a:rPr>
                        <a:t>ME-14</a:t>
                      </a:r>
                    </a:p>
                  </a:txBody>
                  <a:tcPr marL="10943" marR="10943" marT="10943" marB="0" anchor="b"/>
                </a:tc>
                <a:tc>
                  <a:txBody>
                    <a:bodyPr/>
                    <a:lstStyle/>
                    <a:p>
                      <a:pPr algn="l" fontAlgn="b"/>
                      <a:r>
                        <a:rPr lang="en-DE" sz="1400" b="0" i="0" u="none" strike="noStrike">
                          <a:solidFill>
                            <a:srgbClr val="000000"/>
                          </a:solidFill>
                          <a:effectLst/>
                          <a:latin typeface="Arial" panose="020B0604020202020204" pitchFamily="34" charset="0"/>
                        </a:rPr>
                        <a:t>1.0'</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5.35</a:t>
                      </a:r>
                    </a:p>
                  </a:txBody>
                  <a:tcPr marL="10943" marR="10943" marT="10943" marB="0" anchor="b"/>
                </a:tc>
                <a:extLst>
                  <a:ext uri="{0D108BD9-81ED-4DB2-BD59-A6C34878D82A}">
                    <a16:rowId xmlns:a16="http://schemas.microsoft.com/office/drawing/2014/main" val="326397418"/>
                  </a:ext>
                </a:extLst>
              </a:tr>
              <a:tr h="226943">
                <a:tc>
                  <a:txBody>
                    <a:bodyPr/>
                    <a:lstStyle/>
                    <a:p>
                      <a:pPr algn="l" fontAlgn="b"/>
                      <a:r>
                        <a:rPr lang="de-DE" sz="1400" b="0" i="0" u="none" strike="noStrike">
                          <a:solidFill>
                            <a:srgbClr val="000000"/>
                          </a:solidFill>
                          <a:effectLst/>
                          <a:latin typeface="Arial" panose="020B0604020202020204" pitchFamily="34" charset="0"/>
                        </a:rPr>
                        <a:t>ME-15</a:t>
                      </a:r>
                    </a:p>
                  </a:txBody>
                  <a:tcPr marL="10943" marR="10943" marT="10943" marB="0" anchor="b"/>
                </a:tc>
                <a:tc>
                  <a:txBody>
                    <a:bodyPr/>
                    <a:lstStyle/>
                    <a:p>
                      <a:pPr algn="l" fontAlgn="b"/>
                      <a:r>
                        <a:rPr lang="en-DE" sz="1400" b="0" i="0" u="none" strike="noStrike">
                          <a:solidFill>
                            <a:srgbClr val="000000"/>
                          </a:solidFill>
                          <a:effectLst/>
                          <a:latin typeface="Arial" panose="020B0604020202020204" pitchFamily="34" charset="0"/>
                        </a:rPr>
                        <a:t>2.2'</a:t>
                      </a:r>
                    </a:p>
                  </a:txBody>
                  <a:tcPr marL="10943" marR="10943" marT="10943" marB="0" anchor="b"/>
                </a:tc>
                <a:tc>
                  <a:txBody>
                    <a:bodyPr/>
                    <a:lstStyle/>
                    <a:p>
                      <a:pPr algn="l" fontAlgn="b"/>
                      <a:r>
                        <a:rPr lang="en-DE" sz="1400" b="0" i="0" u="none" strike="noStrike" dirty="0">
                          <a:solidFill>
                            <a:srgbClr val="000000"/>
                          </a:solidFill>
                          <a:effectLst/>
                          <a:latin typeface="Arial" panose="020B0604020202020204" pitchFamily="34" charset="0"/>
                        </a:rPr>
                        <a:t>1.55</a:t>
                      </a:r>
                    </a:p>
                  </a:txBody>
                  <a:tcPr marL="10943" marR="10943" marT="10943" marB="0" anchor="b"/>
                </a:tc>
                <a:extLst>
                  <a:ext uri="{0D108BD9-81ED-4DB2-BD59-A6C34878D82A}">
                    <a16:rowId xmlns:a16="http://schemas.microsoft.com/office/drawing/2014/main" val="1562747417"/>
                  </a:ext>
                </a:extLst>
              </a:tr>
            </a:tbl>
          </a:graphicData>
        </a:graphic>
      </p:graphicFrame>
      <p:sp>
        <p:nvSpPr>
          <p:cNvPr id="18" name="Textfeld 17">
            <a:extLst>
              <a:ext uri="{FF2B5EF4-FFF2-40B4-BE49-F238E27FC236}">
                <a16:creationId xmlns:a16="http://schemas.microsoft.com/office/drawing/2014/main" id="{51512A00-37C2-4F98-9C23-65265EDE925E}"/>
              </a:ext>
            </a:extLst>
          </p:cNvPr>
          <p:cNvSpPr txBox="1"/>
          <p:nvPr/>
        </p:nvSpPr>
        <p:spPr>
          <a:xfrm>
            <a:off x="7483553" y="1300044"/>
            <a:ext cx="2902055" cy="523220"/>
          </a:xfrm>
          <a:prstGeom prst="rect">
            <a:avLst/>
          </a:prstGeom>
          <a:noFill/>
        </p:spPr>
        <p:txBody>
          <a:bodyPr wrap="square" rtlCol="0">
            <a:spAutoFit/>
          </a:bodyPr>
          <a:lstStyle/>
          <a:p>
            <a:r>
              <a:rPr lang="en-GB" b="1" i="1" dirty="0">
                <a:effectLst>
                  <a:outerShdw blurRad="38100" dist="38100" dir="2700000" algn="tl">
                    <a:srgbClr val="000000">
                      <a:alpha val="43137"/>
                    </a:srgbClr>
                  </a:outerShdw>
                </a:effectLst>
                <a:latin typeface="Poppins Light" panose="020B0604020202020204" charset="0"/>
                <a:cs typeface="Poppins Light" panose="020B0604020202020204" charset="0"/>
              </a:rPr>
              <a:t>Rock Samples Assayed:</a:t>
            </a:r>
          </a:p>
          <a:p>
            <a:endParaRPr lang="en-DE" b="1" i="1" dirty="0">
              <a:effectLst>
                <a:outerShdw blurRad="38100" dist="38100" dir="2700000" algn="tl">
                  <a:srgbClr val="000000">
                    <a:alpha val="43137"/>
                  </a:srgbClr>
                </a:outerShdw>
              </a:effectLst>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53123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6" name="Google Shape;176;p26"/>
          <p:cNvSpPr txBox="1">
            <a:spLocks noGrp="1"/>
          </p:cNvSpPr>
          <p:nvPr>
            <p:ph type="body" idx="2"/>
          </p:nvPr>
        </p:nvSpPr>
        <p:spPr>
          <a:xfrm>
            <a:off x="398249" y="542425"/>
            <a:ext cx="5985617" cy="1049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dirty="0">
                <a:solidFill>
                  <a:srgbClr val="D5A660"/>
                </a:solidFill>
                <a:latin typeface="Poppins SemiBold"/>
                <a:ea typeface="Poppins SemiBold"/>
                <a:cs typeface="Poppins SemiBold"/>
                <a:sym typeface="Poppins SemiBold"/>
              </a:rPr>
              <a:t>Operations</a:t>
            </a:r>
            <a:endParaRPr sz="3600" dirty="0">
              <a:solidFill>
                <a:srgbClr val="D5A660"/>
              </a:solidFill>
              <a:latin typeface="Poppins SemiBold"/>
              <a:ea typeface="Poppins SemiBold"/>
              <a:cs typeface="Poppins SemiBold"/>
              <a:sym typeface="Poppins SemiBold"/>
            </a:endParaRPr>
          </a:p>
        </p:txBody>
      </p:sp>
      <p:pic>
        <p:nvPicPr>
          <p:cNvPr id="177" name="Google Shape;177;p26"/>
          <p:cNvPicPr preferRelativeResize="0"/>
          <p:nvPr/>
        </p:nvPicPr>
        <p:blipFill rotWithShape="1">
          <a:blip r:embed="rId3">
            <a:alphaModFix/>
          </a:blip>
          <a:srcRect/>
          <a:stretch/>
        </p:blipFill>
        <p:spPr>
          <a:xfrm>
            <a:off x="10895681" y="380972"/>
            <a:ext cx="898068" cy="898068"/>
          </a:xfrm>
          <a:prstGeom prst="rect">
            <a:avLst/>
          </a:prstGeom>
          <a:noFill/>
          <a:ln>
            <a:noFill/>
          </a:ln>
        </p:spPr>
      </p:pic>
      <p:pic>
        <p:nvPicPr>
          <p:cNvPr id="10" name="Google Shape;159;p24">
            <a:extLst>
              <a:ext uri="{FF2B5EF4-FFF2-40B4-BE49-F238E27FC236}">
                <a16:creationId xmlns:a16="http://schemas.microsoft.com/office/drawing/2014/main" id="{8DA316DB-2D94-462A-8CDB-E49949C8B6AA}"/>
              </a:ext>
            </a:extLst>
          </p:cNvPr>
          <p:cNvPicPr preferRelativeResize="0"/>
          <p:nvPr/>
        </p:nvPicPr>
        <p:blipFill rotWithShape="1">
          <a:blip r:embed="rId4">
            <a:alphaModFix/>
          </a:blip>
          <a:srcRect/>
          <a:stretch/>
        </p:blipFill>
        <p:spPr>
          <a:xfrm>
            <a:off x="11019510" y="247618"/>
            <a:ext cx="898068" cy="898068"/>
          </a:xfrm>
          <a:prstGeom prst="rect">
            <a:avLst/>
          </a:prstGeom>
          <a:noFill/>
          <a:ln>
            <a:noFill/>
          </a:ln>
        </p:spPr>
      </p:pic>
      <p:sp>
        <p:nvSpPr>
          <p:cNvPr id="11" name="Rechteck 10">
            <a:extLst>
              <a:ext uri="{FF2B5EF4-FFF2-40B4-BE49-F238E27FC236}">
                <a16:creationId xmlns:a16="http://schemas.microsoft.com/office/drawing/2014/main" id="{6A60F6E1-A26B-42E5-B2E3-EFFD3A31E88F}"/>
              </a:ext>
            </a:extLst>
          </p:cNvPr>
          <p:cNvSpPr/>
          <p:nvPr/>
        </p:nvSpPr>
        <p:spPr>
          <a:xfrm>
            <a:off x="0" y="6504692"/>
            <a:ext cx="12192000" cy="353308"/>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12" name="Google Shape;83;p16">
            <a:extLst>
              <a:ext uri="{FF2B5EF4-FFF2-40B4-BE49-F238E27FC236}">
                <a16:creationId xmlns:a16="http://schemas.microsoft.com/office/drawing/2014/main" id="{98CA114E-E6A4-46DA-A48B-4F27CD934F8F}"/>
              </a:ext>
            </a:extLst>
          </p:cNvPr>
          <p:cNvSpPr txBox="1">
            <a:spLocks noGrp="1"/>
          </p:cNvSpPr>
          <p:nvPr>
            <p:ph type="sldNum" idx="12"/>
          </p:nvPr>
        </p:nvSpPr>
        <p:spPr>
          <a:xfrm>
            <a:off x="11415082" y="6498779"/>
            <a:ext cx="731700" cy="35330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effectLst>
                  <a:outerShdw blurRad="38100" dist="38100" dir="2700000" algn="tl">
                    <a:srgbClr val="000000">
                      <a:alpha val="43137"/>
                    </a:srgbClr>
                  </a:outerShdw>
                </a:effectLst>
              </a:rPr>
              <a:t>16</a:t>
            </a:fld>
            <a:endParaRPr dirty="0">
              <a:effectLst>
                <a:outerShdw blurRad="38100" dist="38100" dir="2700000" algn="tl">
                  <a:srgbClr val="000000">
                    <a:alpha val="43137"/>
                  </a:srgbClr>
                </a:outerShdw>
              </a:effectLst>
            </a:endParaRPr>
          </a:p>
        </p:txBody>
      </p:sp>
      <p:sp>
        <p:nvSpPr>
          <p:cNvPr id="13" name="Rechteck 12">
            <a:extLst>
              <a:ext uri="{FF2B5EF4-FFF2-40B4-BE49-F238E27FC236}">
                <a16:creationId xmlns:a16="http://schemas.microsoft.com/office/drawing/2014/main" id="{62A770C2-F323-4CE0-9455-A99AF3F44B22}"/>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
        <p:nvSpPr>
          <p:cNvPr id="14" name="Rechteck: obere Ecken abgerundet 13">
            <a:extLst>
              <a:ext uri="{FF2B5EF4-FFF2-40B4-BE49-F238E27FC236}">
                <a16:creationId xmlns:a16="http://schemas.microsoft.com/office/drawing/2014/main" id="{2C661D43-FDF4-434D-826C-CF62D7BFCA2B}"/>
              </a:ext>
            </a:extLst>
          </p:cNvPr>
          <p:cNvSpPr/>
          <p:nvPr/>
        </p:nvSpPr>
        <p:spPr>
          <a:xfrm rot="16200000">
            <a:off x="4305302" y="-1206507"/>
            <a:ext cx="4529666" cy="10092271"/>
          </a:xfrm>
          <a:prstGeom prst="round2SameRect">
            <a:avLst/>
          </a:prstGeom>
          <a:gradFill>
            <a:gsLst>
              <a:gs pos="40000">
                <a:schemeClr val="tx1">
                  <a:lumMod val="50000"/>
                  <a:lumOff val="50000"/>
                </a:schemeClr>
              </a:gs>
              <a:gs pos="74000">
                <a:schemeClr val="tx1">
                  <a:lumMod val="75000"/>
                  <a:lumOff val="25000"/>
                </a:schemeClr>
              </a:gs>
              <a:gs pos="51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endParaRPr lang="en-DE" sz="2800" i="1" dirty="0">
              <a:latin typeface="Arial" panose="020B0604020202020204" pitchFamily="34" charset="0"/>
              <a:cs typeface="Arial" panose="020B0604020202020204" pitchFamily="34" charset="0"/>
            </a:endParaRPr>
          </a:p>
        </p:txBody>
      </p:sp>
      <p:sp>
        <p:nvSpPr>
          <p:cNvPr id="15" name="Rechteck: obere Ecken abgerundet 14">
            <a:extLst>
              <a:ext uri="{FF2B5EF4-FFF2-40B4-BE49-F238E27FC236}">
                <a16:creationId xmlns:a16="http://schemas.microsoft.com/office/drawing/2014/main" id="{71BFCB03-DE0D-4162-97F0-081066E38464}"/>
              </a:ext>
            </a:extLst>
          </p:cNvPr>
          <p:cNvSpPr/>
          <p:nvPr/>
        </p:nvSpPr>
        <p:spPr>
          <a:xfrm rot="16200000">
            <a:off x="4753473" y="-859938"/>
            <a:ext cx="3895788" cy="9829812"/>
          </a:xfrm>
          <a:prstGeom prst="round2SameRect">
            <a:avLst/>
          </a:prstGeom>
          <a:gradFill>
            <a:gsLst>
              <a:gs pos="83000">
                <a:schemeClr val="bg1">
                  <a:lumMod val="95000"/>
                </a:schemeClr>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sz="2800" b="1" i="1" dirty="0">
              <a:solidFill>
                <a:schemeClr val="tx1"/>
              </a:solidFill>
              <a:latin typeface="Arial" panose="020B0604020202020204" pitchFamily="34" charset="0"/>
              <a:cs typeface="Arial" panose="020B0604020202020204" pitchFamily="34" charset="0"/>
            </a:endParaRPr>
          </a:p>
        </p:txBody>
      </p:sp>
      <p:pic>
        <p:nvPicPr>
          <p:cNvPr id="16" name="Grafik 15">
            <a:extLst>
              <a:ext uri="{FF2B5EF4-FFF2-40B4-BE49-F238E27FC236}">
                <a16:creationId xmlns:a16="http://schemas.microsoft.com/office/drawing/2014/main" id="{4982AD7D-C351-4D31-A942-B9F485E32315}"/>
              </a:ext>
            </a:extLst>
          </p:cNvPr>
          <p:cNvPicPr>
            <a:picLocks noChangeAspect="1"/>
          </p:cNvPicPr>
          <p:nvPr/>
        </p:nvPicPr>
        <p:blipFill>
          <a:blip r:embed="rId5"/>
          <a:stretch>
            <a:fillRect/>
          </a:stretch>
        </p:blipFill>
        <p:spPr>
          <a:xfrm>
            <a:off x="2611966" y="2201128"/>
            <a:ext cx="8457757" cy="3667926"/>
          </a:xfrm>
          <a:prstGeom prst="rect">
            <a:avLst/>
          </a:prstGeom>
        </p:spPr>
      </p:pic>
      <p:sp>
        <p:nvSpPr>
          <p:cNvPr id="17" name="Textfeld 16">
            <a:extLst>
              <a:ext uri="{FF2B5EF4-FFF2-40B4-BE49-F238E27FC236}">
                <a16:creationId xmlns:a16="http://schemas.microsoft.com/office/drawing/2014/main" id="{20692D43-3866-4B12-97A9-166D77DF05D0}"/>
              </a:ext>
            </a:extLst>
          </p:cNvPr>
          <p:cNvSpPr txBox="1"/>
          <p:nvPr/>
        </p:nvSpPr>
        <p:spPr>
          <a:xfrm>
            <a:off x="2476494" y="1657129"/>
            <a:ext cx="6629402" cy="523220"/>
          </a:xfrm>
          <a:prstGeom prst="rect">
            <a:avLst/>
          </a:prstGeom>
          <a:noFill/>
        </p:spPr>
        <p:txBody>
          <a:bodyPr wrap="square" rtlCol="0">
            <a:spAutoFit/>
          </a:bodyPr>
          <a:lstStyle/>
          <a:p>
            <a:r>
              <a:rPr lang="en-GB" sz="2800" dirty="0">
                <a:solidFill>
                  <a:schemeClr val="bg1"/>
                </a:solidFill>
                <a:latin typeface="Poppins Medium" panose="020B0604020202020204" charset="0"/>
                <a:cs typeface="Poppins Medium" panose="020B0604020202020204" charset="0"/>
              </a:rPr>
              <a:t>Timeline</a:t>
            </a:r>
            <a:endParaRPr lang="en-DE" sz="2800" dirty="0">
              <a:solidFill>
                <a:schemeClr val="bg1"/>
              </a:solidFill>
              <a:latin typeface="Poppins Medium" panose="020B0604020202020204" charset="0"/>
              <a:cs typeface="Poppins Medium" panose="020B0604020202020204" charset="0"/>
            </a:endParaRPr>
          </a:p>
        </p:txBody>
      </p:sp>
      <p:sp>
        <p:nvSpPr>
          <p:cNvPr id="18" name="Explosion: 8 Zacken 17">
            <a:extLst>
              <a:ext uri="{FF2B5EF4-FFF2-40B4-BE49-F238E27FC236}">
                <a16:creationId xmlns:a16="http://schemas.microsoft.com/office/drawing/2014/main" id="{B8CC1BA3-9D79-42C2-8121-9B2613B0E98E}"/>
              </a:ext>
            </a:extLst>
          </p:cNvPr>
          <p:cNvSpPr/>
          <p:nvPr/>
        </p:nvSpPr>
        <p:spPr>
          <a:xfrm>
            <a:off x="7446412" y="3703087"/>
            <a:ext cx="252000" cy="324000"/>
          </a:xfrm>
          <a:prstGeom prst="irregularSeal1">
            <a:avLst/>
          </a:prstGeom>
          <a:solidFill>
            <a:srgbClr val="FFFCA3"/>
          </a:solidFill>
          <a:ln>
            <a:solidFill>
              <a:srgbClr val="C6A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hteck 2">
            <a:extLst>
              <a:ext uri="{FF2B5EF4-FFF2-40B4-BE49-F238E27FC236}">
                <a16:creationId xmlns:a16="http://schemas.microsoft.com/office/drawing/2014/main" id="{9D223CD8-E8F0-4FDD-BD40-B1EDCA03D324}"/>
              </a:ext>
            </a:extLst>
          </p:cNvPr>
          <p:cNvSpPr/>
          <p:nvPr/>
        </p:nvSpPr>
        <p:spPr>
          <a:xfrm>
            <a:off x="11209872" y="2827867"/>
            <a:ext cx="270934" cy="266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echteck 18">
            <a:extLst>
              <a:ext uri="{FF2B5EF4-FFF2-40B4-BE49-F238E27FC236}">
                <a16:creationId xmlns:a16="http://schemas.microsoft.com/office/drawing/2014/main" id="{B4DD5237-697D-45F8-AAFE-A3333ACEA516}"/>
              </a:ext>
            </a:extLst>
          </p:cNvPr>
          <p:cNvSpPr/>
          <p:nvPr/>
        </p:nvSpPr>
        <p:spPr>
          <a:xfrm>
            <a:off x="11209870" y="3132666"/>
            <a:ext cx="270934" cy="266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hteck 19">
            <a:extLst>
              <a:ext uri="{FF2B5EF4-FFF2-40B4-BE49-F238E27FC236}">
                <a16:creationId xmlns:a16="http://schemas.microsoft.com/office/drawing/2014/main" id="{47512A08-DFF2-4A10-B888-483158A2BA3C}"/>
              </a:ext>
            </a:extLst>
          </p:cNvPr>
          <p:cNvSpPr/>
          <p:nvPr/>
        </p:nvSpPr>
        <p:spPr>
          <a:xfrm>
            <a:off x="11209872" y="3433737"/>
            <a:ext cx="270934" cy="266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hteck 20">
            <a:extLst>
              <a:ext uri="{FF2B5EF4-FFF2-40B4-BE49-F238E27FC236}">
                <a16:creationId xmlns:a16="http://schemas.microsoft.com/office/drawing/2014/main" id="{294E6C30-8477-4115-88A0-C0BEFD4AF820}"/>
              </a:ext>
            </a:extLst>
          </p:cNvPr>
          <p:cNvSpPr/>
          <p:nvPr/>
        </p:nvSpPr>
        <p:spPr>
          <a:xfrm>
            <a:off x="11209870" y="3738536"/>
            <a:ext cx="270934" cy="266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echteck 21">
            <a:extLst>
              <a:ext uri="{FF2B5EF4-FFF2-40B4-BE49-F238E27FC236}">
                <a16:creationId xmlns:a16="http://schemas.microsoft.com/office/drawing/2014/main" id="{B6073BA8-44F3-415A-80D8-BFB9A5023D56}"/>
              </a:ext>
            </a:extLst>
          </p:cNvPr>
          <p:cNvSpPr/>
          <p:nvPr/>
        </p:nvSpPr>
        <p:spPr>
          <a:xfrm>
            <a:off x="11209870" y="4051122"/>
            <a:ext cx="270934" cy="266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hteck 22">
            <a:extLst>
              <a:ext uri="{FF2B5EF4-FFF2-40B4-BE49-F238E27FC236}">
                <a16:creationId xmlns:a16="http://schemas.microsoft.com/office/drawing/2014/main" id="{08FDCF15-816C-4B1C-8E19-0225879D1264}"/>
              </a:ext>
            </a:extLst>
          </p:cNvPr>
          <p:cNvSpPr/>
          <p:nvPr/>
        </p:nvSpPr>
        <p:spPr>
          <a:xfrm>
            <a:off x="11209868" y="4355921"/>
            <a:ext cx="270934" cy="266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hteck 23">
            <a:extLst>
              <a:ext uri="{FF2B5EF4-FFF2-40B4-BE49-F238E27FC236}">
                <a16:creationId xmlns:a16="http://schemas.microsoft.com/office/drawing/2014/main" id="{DFC093DE-F944-4AB0-ABF6-F3D5A7EBF8FE}"/>
              </a:ext>
            </a:extLst>
          </p:cNvPr>
          <p:cNvSpPr/>
          <p:nvPr/>
        </p:nvSpPr>
        <p:spPr>
          <a:xfrm>
            <a:off x="11209870" y="4665459"/>
            <a:ext cx="270934" cy="266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Rechteck 24">
            <a:extLst>
              <a:ext uri="{FF2B5EF4-FFF2-40B4-BE49-F238E27FC236}">
                <a16:creationId xmlns:a16="http://schemas.microsoft.com/office/drawing/2014/main" id="{BD292C5E-8006-4524-8AD0-5B07F1BDBD95}"/>
              </a:ext>
            </a:extLst>
          </p:cNvPr>
          <p:cNvSpPr/>
          <p:nvPr/>
        </p:nvSpPr>
        <p:spPr>
          <a:xfrm>
            <a:off x="11209868" y="4970258"/>
            <a:ext cx="270934" cy="266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hteck 25">
            <a:extLst>
              <a:ext uri="{FF2B5EF4-FFF2-40B4-BE49-F238E27FC236}">
                <a16:creationId xmlns:a16="http://schemas.microsoft.com/office/drawing/2014/main" id="{50C0652E-50E7-40E2-90AC-6DE1DBFADCE7}"/>
              </a:ext>
            </a:extLst>
          </p:cNvPr>
          <p:cNvSpPr/>
          <p:nvPr/>
        </p:nvSpPr>
        <p:spPr>
          <a:xfrm>
            <a:off x="11209868" y="5266590"/>
            <a:ext cx="270934" cy="266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hteck 26">
            <a:extLst>
              <a:ext uri="{FF2B5EF4-FFF2-40B4-BE49-F238E27FC236}">
                <a16:creationId xmlns:a16="http://schemas.microsoft.com/office/drawing/2014/main" id="{A83E5385-44FE-4079-ABAE-EF1D261D2425}"/>
              </a:ext>
            </a:extLst>
          </p:cNvPr>
          <p:cNvSpPr/>
          <p:nvPr/>
        </p:nvSpPr>
        <p:spPr>
          <a:xfrm>
            <a:off x="11209868" y="5562922"/>
            <a:ext cx="270934" cy="266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Freihandform: Form 27">
            <a:extLst>
              <a:ext uri="{FF2B5EF4-FFF2-40B4-BE49-F238E27FC236}">
                <a16:creationId xmlns:a16="http://schemas.microsoft.com/office/drawing/2014/main" id="{E9D6A5B1-1F5F-4D33-9217-220AFF9D979F}"/>
              </a:ext>
            </a:extLst>
          </p:cNvPr>
          <p:cNvSpPr/>
          <p:nvPr/>
        </p:nvSpPr>
        <p:spPr>
          <a:xfrm>
            <a:off x="11250608" y="2643877"/>
            <a:ext cx="230194" cy="375844"/>
          </a:xfrm>
          <a:custGeom>
            <a:avLst/>
            <a:gdLst>
              <a:gd name="connsiteX0" fmla="*/ 0 w 1659988"/>
              <a:gd name="connsiteY0" fmla="*/ 1533378 h 3901124"/>
              <a:gd name="connsiteX1" fmla="*/ 829994 w 1659988"/>
              <a:gd name="connsiteY1" fmla="*/ 3868615 h 3901124"/>
              <a:gd name="connsiteX2" fmla="*/ 1659988 w 1659988"/>
              <a:gd name="connsiteY2" fmla="*/ 0 h 3901124"/>
            </a:gdLst>
            <a:ahLst/>
            <a:cxnLst>
              <a:cxn ang="0">
                <a:pos x="connsiteX0" y="connsiteY0"/>
              </a:cxn>
              <a:cxn ang="0">
                <a:pos x="connsiteX1" y="connsiteY1"/>
              </a:cxn>
              <a:cxn ang="0">
                <a:pos x="connsiteX2" y="connsiteY2"/>
              </a:cxn>
            </a:cxnLst>
            <a:rect l="l" t="t" r="r" b="b"/>
            <a:pathLst>
              <a:path w="1659988" h="3901124">
                <a:moveTo>
                  <a:pt x="0" y="1533378"/>
                </a:moveTo>
                <a:cubicBezTo>
                  <a:pt x="276664" y="2828778"/>
                  <a:pt x="553329" y="4124178"/>
                  <a:pt x="829994" y="3868615"/>
                </a:cubicBezTo>
                <a:cubicBezTo>
                  <a:pt x="1106659" y="3613052"/>
                  <a:pt x="1507588" y="654148"/>
                  <a:pt x="1659988" y="0"/>
                </a:cubicBezTo>
              </a:path>
            </a:pathLst>
          </a:cu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i="1" dirty="0">
              <a:solidFill>
                <a:schemeClr val="tx1">
                  <a:lumMod val="50000"/>
                  <a:lumOff val="50000"/>
                </a:schemeClr>
              </a:solidFill>
              <a:effectLst>
                <a:outerShdw blurRad="38100" dist="38100" dir="2700000" algn="tl">
                  <a:srgbClr val="000000">
                    <a:alpha val="43137"/>
                  </a:srgbClr>
                </a:outerShdw>
              </a:effectLst>
              <a:latin typeface="Poppins Medium" panose="020B0604020202020204" charset="0"/>
              <a:cs typeface="Poppins Medium" panose="020B0604020202020204" charset="0"/>
            </a:endParaRPr>
          </a:p>
        </p:txBody>
      </p:sp>
      <p:sp>
        <p:nvSpPr>
          <p:cNvPr id="29" name="Freihandform: Form 28">
            <a:extLst>
              <a:ext uri="{FF2B5EF4-FFF2-40B4-BE49-F238E27FC236}">
                <a16:creationId xmlns:a16="http://schemas.microsoft.com/office/drawing/2014/main" id="{E26190C9-A7D3-4F4B-B432-2B458F9E74AC}"/>
              </a:ext>
            </a:extLst>
          </p:cNvPr>
          <p:cNvSpPr/>
          <p:nvPr/>
        </p:nvSpPr>
        <p:spPr>
          <a:xfrm>
            <a:off x="11250606" y="2940211"/>
            <a:ext cx="230194" cy="375844"/>
          </a:xfrm>
          <a:custGeom>
            <a:avLst/>
            <a:gdLst>
              <a:gd name="connsiteX0" fmla="*/ 0 w 1659988"/>
              <a:gd name="connsiteY0" fmla="*/ 1533378 h 3901124"/>
              <a:gd name="connsiteX1" fmla="*/ 829994 w 1659988"/>
              <a:gd name="connsiteY1" fmla="*/ 3868615 h 3901124"/>
              <a:gd name="connsiteX2" fmla="*/ 1659988 w 1659988"/>
              <a:gd name="connsiteY2" fmla="*/ 0 h 3901124"/>
            </a:gdLst>
            <a:ahLst/>
            <a:cxnLst>
              <a:cxn ang="0">
                <a:pos x="connsiteX0" y="connsiteY0"/>
              </a:cxn>
              <a:cxn ang="0">
                <a:pos x="connsiteX1" y="connsiteY1"/>
              </a:cxn>
              <a:cxn ang="0">
                <a:pos x="connsiteX2" y="connsiteY2"/>
              </a:cxn>
            </a:cxnLst>
            <a:rect l="l" t="t" r="r" b="b"/>
            <a:pathLst>
              <a:path w="1659988" h="3901124">
                <a:moveTo>
                  <a:pt x="0" y="1533378"/>
                </a:moveTo>
                <a:cubicBezTo>
                  <a:pt x="276664" y="2828778"/>
                  <a:pt x="553329" y="4124178"/>
                  <a:pt x="829994" y="3868615"/>
                </a:cubicBezTo>
                <a:cubicBezTo>
                  <a:pt x="1106659" y="3613052"/>
                  <a:pt x="1507588" y="654148"/>
                  <a:pt x="1659988" y="0"/>
                </a:cubicBezTo>
              </a:path>
            </a:pathLst>
          </a:cu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i="1" dirty="0">
              <a:solidFill>
                <a:schemeClr val="tx1">
                  <a:lumMod val="50000"/>
                  <a:lumOff val="50000"/>
                </a:schemeClr>
              </a:solidFill>
              <a:effectLst>
                <a:outerShdw blurRad="38100" dist="38100" dir="2700000" algn="tl">
                  <a:srgbClr val="000000">
                    <a:alpha val="43137"/>
                  </a:srgbClr>
                </a:outerShdw>
              </a:effectLst>
              <a:latin typeface="Poppins Medium" panose="020B0604020202020204" charset="0"/>
              <a:cs typeface="Poppins Medium" panose="020B0604020202020204" charset="0"/>
            </a:endParaRPr>
          </a:p>
        </p:txBody>
      </p:sp>
      <p:sp>
        <p:nvSpPr>
          <p:cNvPr id="30" name="Freihandform: Form 29">
            <a:extLst>
              <a:ext uri="{FF2B5EF4-FFF2-40B4-BE49-F238E27FC236}">
                <a16:creationId xmlns:a16="http://schemas.microsoft.com/office/drawing/2014/main" id="{636B6762-4D71-4CD0-A055-D800FF439798}"/>
              </a:ext>
            </a:extLst>
          </p:cNvPr>
          <p:cNvSpPr/>
          <p:nvPr/>
        </p:nvSpPr>
        <p:spPr>
          <a:xfrm>
            <a:off x="11250606" y="3255903"/>
            <a:ext cx="230194" cy="375844"/>
          </a:xfrm>
          <a:custGeom>
            <a:avLst/>
            <a:gdLst>
              <a:gd name="connsiteX0" fmla="*/ 0 w 1659988"/>
              <a:gd name="connsiteY0" fmla="*/ 1533378 h 3901124"/>
              <a:gd name="connsiteX1" fmla="*/ 829994 w 1659988"/>
              <a:gd name="connsiteY1" fmla="*/ 3868615 h 3901124"/>
              <a:gd name="connsiteX2" fmla="*/ 1659988 w 1659988"/>
              <a:gd name="connsiteY2" fmla="*/ 0 h 3901124"/>
            </a:gdLst>
            <a:ahLst/>
            <a:cxnLst>
              <a:cxn ang="0">
                <a:pos x="connsiteX0" y="connsiteY0"/>
              </a:cxn>
              <a:cxn ang="0">
                <a:pos x="connsiteX1" y="connsiteY1"/>
              </a:cxn>
              <a:cxn ang="0">
                <a:pos x="connsiteX2" y="connsiteY2"/>
              </a:cxn>
            </a:cxnLst>
            <a:rect l="l" t="t" r="r" b="b"/>
            <a:pathLst>
              <a:path w="1659988" h="3901124">
                <a:moveTo>
                  <a:pt x="0" y="1533378"/>
                </a:moveTo>
                <a:cubicBezTo>
                  <a:pt x="276664" y="2828778"/>
                  <a:pt x="553329" y="4124178"/>
                  <a:pt x="829994" y="3868615"/>
                </a:cubicBezTo>
                <a:cubicBezTo>
                  <a:pt x="1106659" y="3613052"/>
                  <a:pt x="1507588" y="654148"/>
                  <a:pt x="1659988" y="0"/>
                </a:cubicBezTo>
              </a:path>
            </a:pathLst>
          </a:cu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i="1" dirty="0">
              <a:solidFill>
                <a:schemeClr val="tx1">
                  <a:lumMod val="50000"/>
                  <a:lumOff val="50000"/>
                </a:schemeClr>
              </a:solidFill>
              <a:effectLst>
                <a:outerShdw blurRad="38100" dist="38100" dir="2700000" algn="tl">
                  <a:srgbClr val="000000">
                    <a:alpha val="43137"/>
                  </a:srgbClr>
                </a:outerShdw>
              </a:effectLst>
              <a:latin typeface="Poppins Medium" panose="020B0604020202020204" charset="0"/>
              <a:cs typeface="Poppins Medium" panose="020B0604020202020204" charset="0"/>
            </a:endParaRPr>
          </a:p>
        </p:txBody>
      </p:sp>
      <p:sp>
        <p:nvSpPr>
          <p:cNvPr id="32" name="Textfeld 31">
            <a:extLst>
              <a:ext uri="{FF2B5EF4-FFF2-40B4-BE49-F238E27FC236}">
                <a16:creationId xmlns:a16="http://schemas.microsoft.com/office/drawing/2014/main" id="{CD7DDC8C-01BA-4B4A-B8F0-E34E8D97A76B}"/>
              </a:ext>
            </a:extLst>
          </p:cNvPr>
          <p:cNvSpPr txBox="1"/>
          <p:nvPr/>
        </p:nvSpPr>
        <p:spPr>
          <a:xfrm>
            <a:off x="8118554" y="3740180"/>
            <a:ext cx="1180131" cy="307777"/>
          </a:xfrm>
          <a:prstGeom prst="rect">
            <a:avLst/>
          </a:prstGeom>
          <a:noFill/>
        </p:spPr>
        <p:txBody>
          <a:bodyPr wrap="none" rtlCol="0">
            <a:spAutoFit/>
          </a:bodyPr>
          <a:lstStyle/>
          <a:p>
            <a:r>
              <a:rPr lang="en-GB" sz="1400" i="1" dirty="0">
                <a:latin typeface="Poppins Medium" panose="020B0604020202020204" charset="0"/>
                <a:cs typeface="Poppins Medium" panose="020B0604020202020204" charset="0"/>
              </a:rPr>
              <a:t>In Progress</a:t>
            </a:r>
            <a:endParaRPr lang="en-DE" sz="1400" i="1" dirty="0">
              <a:latin typeface="Poppins Medium" panose="020B0604020202020204" charset="0"/>
              <a:cs typeface="Poppins Medium" panose="020B0604020202020204" charset="0"/>
            </a:endParaRPr>
          </a:p>
        </p:txBody>
      </p:sp>
    </p:spTree>
    <p:extLst>
      <p:ext uri="{BB962C8B-B14F-4D97-AF65-F5344CB8AC3E}">
        <p14:creationId xmlns:p14="http://schemas.microsoft.com/office/powerpoint/2010/main" val="3700319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6" name="Google Shape;176;p26"/>
          <p:cNvSpPr txBox="1">
            <a:spLocks noGrp="1"/>
          </p:cNvSpPr>
          <p:nvPr>
            <p:ph type="body" idx="2"/>
          </p:nvPr>
        </p:nvSpPr>
        <p:spPr>
          <a:xfrm>
            <a:off x="398249" y="542425"/>
            <a:ext cx="5985617" cy="1049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dirty="0">
                <a:solidFill>
                  <a:srgbClr val="D5A660"/>
                </a:solidFill>
                <a:latin typeface="Poppins SemiBold"/>
                <a:ea typeface="Poppins SemiBold"/>
                <a:cs typeface="Poppins SemiBold"/>
                <a:sym typeface="Poppins SemiBold"/>
              </a:rPr>
              <a:t>Share Structure</a:t>
            </a:r>
            <a:endParaRPr sz="3600" dirty="0">
              <a:solidFill>
                <a:srgbClr val="D5A660"/>
              </a:solidFill>
              <a:latin typeface="Poppins SemiBold"/>
              <a:ea typeface="Poppins SemiBold"/>
              <a:cs typeface="Poppins SemiBold"/>
              <a:sym typeface="Poppins SemiBold"/>
            </a:endParaRPr>
          </a:p>
        </p:txBody>
      </p:sp>
      <p:pic>
        <p:nvPicPr>
          <p:cNvPr id="177" name="Google Shape;177;p26"/>
          <p:cNvPicPr preferRelativeResize="0"/>
          <p:nvPr/>
        </p:nvPicPr>
        <p:blipFill rotWithShape="1">
          <a:blip r:embed="rId3">
            <a:alphaModFix/>
          </a:blip>
          <a:srcRect/>
          <a:stretch/>
        </p:blipFill>
        <p:spPr>
          <a:xfrm>
            <a:off x="10895681" y="380972"/>
            <a:ext cx="898068" cy="898068"/>
          </a:xfrm>
          <a:prstGeom prst="rect">
            <a:avLst/>
          </a:prstGeom>
          <a:noFill/>
          <a:ln>
            <a:noFill/>
          </a:ln>
        </p:spPr>
      </p:pic>
      <p:graphicFrame>
        <p:nvGraphicFramePr>
          <p:cNvPr id="6" name="Diagramm 5">
            <a:extLst>
              <a:ext uri="{FF2B5EF4-FFF2-40B4-BE49-F238E27FC236}">
                <a16:creationId xmlns:a16="http://schemas.microsoft.com/office/drawing/2014/main" id="{0CFFC37D-A93A-42AC-B0A9-8E340B57B147}"/>
              </a:ext>
            </a:extLst>
          </p:cNvPr>
          <p:cNvGraphicFramePr>
            <a:graphicFrameLocks/>
          </p:cNvGraphicFramePr>
          <p:nvPr>
            <p:extLst>
              <p:ext uri="{D42A27DB-BD31-4B8C-83A1-F6EECF244321}">
                <p14:modId xmlns:p14="http://schemas.microsoft.com/office/powerpoint/2010/main" val="3420382728"/>
              </p:ext>
            </p:extLst>
          </p:nvPr>
        </p:nvGraphicFramePr>
        <p:xfrm>
          <a:off x="2565603" y="999346"/>
          <a:ext cx="6562195" cy="35262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Tabelle 1">
            <a:extLst>
              <a:ext uri="{FF2B5EF4-FFF2-40B4-BE49-F238E27FC236}">
                <a16:creationId xmlns:a16="http://schemas.microsoft.com/office/drawing/2014/main" id="{27196E94-8C35-4F52-91DD-C7F6DD47A0CA}"/>
              </a:ext>
            </a:extLst>
          </p:cNvPr>
          <p:cNvGraphicFramePr>
            <a:graphicFrameLocks noGrp="1"/>
          </p:cNvGraphicFramePr>
          <p:nvPr>
            <p:extLst>
              <p:ext uri="{D42A27DB-BD31-4B8C-83A1-F6EECF244321}">
                <p14:modId xmlns:p14="http://schemas.microsoft.com/office/powerpoint/2010/main" val="1010431855"/>
              </p:ext>
            </p:extLst>
          </p:nvPr>
        </p:nvGraphicFramePr>
        <p:xfrm>
          <a:off x="2565603" y="4525566"/>
          <a:ext cx="6087078" cy="1579610"/>
        </p:xfrm>
        <a:graphic>
          <a:graphicData uri="http://schemas.openxmlformats.org/drawingml/2006/table">
            <a:tbl>
              <a:tblPr bandRow="1">
                <a:tableStyleId>{3B4B98B0-60AC-42C2-AFA5-B58CD77FA1E5}</a:tableStyleId>
              </a:tblPr>
              <a:tblGrid>
                <a:gridCol w="5071078">
                  <a:extLst>
                    <a:ext uri="{9D8B030D-6E8A-4147-A177-3AD203B41FA5}">
                      <a16:colId xmlns:a16="http://schemas.microsoft.com/office/drawing/2014/main" val="2739255456"/>
                    </a:ext>
                  </a:extLst>
                </a:gridCol>
                <a:gridCol w="1016000">
                  <a:extLst>
                    <a:ext uri="{9D8B030D-6E8A-4147-A177-3AD203B41FA5}">
                      <a16:colId xmlns:a16="http://schemas.microsoft.com/office/drawing/2014/main" val="1264988128"/>
                    </a:ext>
                  </a:extLst>
                </a:gridCol>
              </a:tblGrid>
              <a:tr h="315922">
                <a:tc>
                  <a:txBody>
                    <a:bodyPr/>
                    <a:lstStyle/>
                    <a:p>
                      <a:r>
                        <a:rPr lang="en-GB" sz="1400" u="none" strike="noStrike" cap="none" dirty="0">
                          <a:latin typeface="Poppins Light" panose="020B0604020202020204" charset="0"/>
                          <a:cs typeface="Poppins Light" panose="020B0604020202020204" charset="0"/>
                          <a:sym typeface="Arial"/>
                        </a:rPr>
                        <a:t>Shares Issued &amp; Outstanding</a:t>
                      </a:r>
                      <a:endParaRPr lang="en-DE" sz="1400" b="0" i="0" u="none" strike="noStrike" cap="none" dirty="0">
                        <a:solidFill>
                          <a:schemeClr val="tx1"/>
                        </a:solidFill>
                        <a:latin typeface="Poppins Light" panose="020B0604020202020204" charset="0"/>
                        <a:ea typeface="+mn-ea"/>
                        <a:cs typeface="Poppins Light" panose="020B0604020202020204" charset="0"/>
                        <a:sym typeface="Arial"/>
                      </a:endParaRPr>
                    </a:p>
                  </a:txBody>
                  <a:tcPr/>
                </a:tc>
                <a:tc>
                  <a:txBody>
                    <a:bodyPr/>
                    <a:lstStyle/>
                    <a:p>
                      <a:r>
                        <a:rPr lang="en-GB" sz="1400" b="1" u="none" strike="noStrike" cap="none" dirty="0">
                          <a:latin typeface="Poppins Light" panose="020B0604020202020204" charset="0"/>
                          <a:cs typeface="Poppins Light" panose="020B0604020202020204" charset="0"/>
                          <a:sym typeface="Arial"/>
                        </a:rPr>
                        <a:t>M  16.4</a:t>
                      </a:r>
                      <a:endParaRPr lang="en-DE" sz="1400" b="1" i="0" u="none" strike="noStrike" cap="none" dirty="0">
                        <a:solidFill>
                          <a:schemeClr val="tx1"/>
                        </a:solidFill>
                        <a:latin typeface="Poppins Light" panose="020B0604020202020204" charset="0"/>
                        <a:ea typeface="+mn-ea"/>
                        <a:cs typeface="Poppins Light" panose="020B0604020202020204" charset="0"/>
                        <a:sym typeface="Arial"/>
                      </a:endParaRPr>
                    </a:p>
                  </a:txBody>
                  <a:tcPr/>
                </a:tc>
                <a:extLst>
                  <a:ext uri="{0D108BD9-81ED-4DB2-BD59-A6C34878D82A}">
                    <a16:rowId xmlns:a16="http://schemas.microsoft.com/office/drawing/2014/main" val="1742910401"/>
                  </a:ext>
                </a:extLst>
              </a:tr>
              <a:tr h="315922">
                <a:tc>
                  <a:txBody>
                    <a:bodyPr/>
                    <a:lstStyle/>
                    <a:p>
                      <a:r>
                        <a:rPr lang="en-GB" sz="1400" u="none" strike="noStrike" cap="none" dirty="0">
                          <a:latin typeface="Poppins Light" panose="020B0604020202020204" charset="0"/>
                          <a:cs typeface="Poppins Light" panose="020B0604020202020204" charset="0"/>
                          <a:sym typeface="Arial"/>
                        </a:rPr>
                        <a:t>Warrants Outstanding</a:t>
                      </a:r>
                      <a:endParaRPr lang="en-DE" sz="1400" b="0" i="0" u="none" strike="noStrike" cap="none" dirty="0">
                        <a:solidFill>
                          <a:schemeClr val="tx1"/>
                        </a:solidFill>
                        <a:latin typeface="Poppins Light" panose="020B0604020202020204" charset="0"/>
                        <a:ea typeface="+mn-ea"/>
                        <a:cs typeface="Poppins Light" panose="020B0604020202020204" charset="0"/>
                        <a:sym typeface="Arial"/>
                      </a:endParaRPr>
                    </a:p>
                  </a:txBody>
                  <a:tcPr/>
                </a:tc>
                <a:tc>
                  <a:txBody>
                    <a:bodyPr/>
                    <a:lstStyle/>
                    <a:p>
                      <a:r>
                        <a:rPr lang="en-GB" sz="1400" b="1" u="none" strike="noStrike" cap="none" dirty="0">
                          <a:latin typeface="Poppins Light" panose="020B0604020202020204" charset="0"/>
                          <a:cs typeface="Poppins Light" panose="020B0604020202020204" charset="0"/>
                          <a:sym typeface="Arial"/>
                        </a:rPr>
                        <a:t>M  6.8</a:t>
                      </a:r>
                      <a:endParaRPr lang="en-DE" sz="1400" b="1" i="0" u="none" strike="noStrike" cap="none" dirty="0">
                        <a:solidFill>
                          <a:schemeClr val="tx1"/>
                        </a:solidFill>
                        <a:latin typeface="Poppins Light" panose="020B0604020202020204" charset="0"/>
                        <a:ea typeface="+mn-ea"/>
                        <a:cs typeface="Poppins Light" panose="020B0604020202020204" charset="0"/>
                        <a:sym typeface="Arial"/>
                      </a:endParaRPr>
                    </a:p>
                  </a:txBody>
                  <a:tcPr/>
                </a:tc>
                <a:extLst>
                  <a:ext uri="{0D108BD9-81ED-4DB2-BD59-A6C34878D82A}">
                    <a16:rowId xmlns:a16="http://schemas.microsoft.com/office/drawing/2014/main" val="1553806537"/>
                  </a:ext>
                </a:extLst>
              </a:tr>
              <a:tr h="315922">
                <a:tc>
                  <a:txBody>
                    <a:bodyPr/>
                    <a:lstStyle/>
                    <a:p>
                      <a:r>
                        <a:rPr lang="en-GB" sz="1400" u="none" strike="noStrike" cap="none" dirty="0">
                          <a:latin typeface="Poppins Light" panose="020B0604020202020204" charset="0"/>
                          <a:cs typeface="Poppins Light" panose="020B0604020202020204" charset="0"/>
                          <a:sym typeface="Arial"/>
                        </a:rPr>
                        <a:t>Fully Diluted</a:t>
                      </a:r>
                      <a:endParaRPr lang="en-DE" sz="1400" b="0" i="0" u="none" strike="noStrike" cap="none" dirty="0">
                        <a:solidFill>
                          <a:schemeClr val="tx1"/>
                        </a:solidFill>
                        <a:latin typeface="Poppins Light" panose="020B0604020202020204" charset="0"/>
                        <a:ea typeface="+mn-ea"/>
                        <a:cs typeface="Poppins Light" panose="020B0604020202020204" charset="0"/>
                        <a:sym typeface="Arial"/>
                      </a:endParaRPr>
                    </a:p>
                  </a:txBody>
                  <a:tcPr/>
                </a:tc>
                <a:tc>
                  <a:txBody>
                    <a:bodyPr/>
                    <a:lstStyle/>
                    <a:p>
                      <a:r>
                        <a:rPr lang="en-GB" sz="1400" b="1" u="none" strike="noStrike" cap="none" dirty="0">
                          <a:latin typeface="Poppins Light" panose="020B0604020202020204" charset="0"/>
                          <a:cs typeface="Poppins Light" panose="020B0604020202020204" charset="0"/>
                          <a:sym typeface="Arial"/>
                        </a:rPr>
                        <a:t>M  23.2</a:t>
                      </a:r>
                      <a:endParaRPr lang="en-DE" sz="1400" b="1" i="0" u="none" strike="noStrike" cap="none" dirty="0">
                        <a:solidFill>
                          <a:schemeClr val="tx1"/>
                        </a:solidFill>
                        <a:latin typeface="Poppins Light" panose="020B0604020202020204" charset="0"/>
                        <a:ea typeface="+mn-ea"/>
                        <a:cs typeface="Poppins Light" panose="020B0604020202020204" charset="0"/>
                        <a:sym typeface="Arial"/>
                      </a:endParaRPr>
                    </a:p>
                  </a:txBody>
                  <a:tcPr/>
                </a:tc>
                <a:extLst>
                  <a:ext uri="{0D108BD9-81ED-4DB2-BD59-A6C34878D82A}">
                    <a16:rowId xmlns:a16="http://schemas.microsoft.com/office/drawing/2014/main" val="2674480195"/>
                  </a:ext>
                </a:extLst>
              </a:tr>
              <a:tr h="315922">
                <a:tc>
                  <a:txBody>
                    <a:bodyPr/>
                    <a:lstStyle/>
                    <a:p>
                      <a:r>
                        <a:rPr lang="en-GB" sz="1400" u="none" strike="noStrike" cap="none" dirty="0">
                          <a:latin typeface="Poppins Light" panose="020B0604020202020204" charset="0"/>
                          <a:cs typeface="Poppins Light" panose="020B0604020202020204" charset="0"/>
                          <a:sym typeface="Arial"/>
                        </a:rPr>
                        <a:t>Market Capitalization</a:t>
                      </a:r>
                      <a:endParaRPr lang="en-DE" sz="1400" b="0" i="0" u="none" strike="noStrike" cap="none" dirty="0">
                        <a:solidFill>
                          <a:schemeClr val="tx1"/>
                        </a:solidFill>
                        <a:latin typeface="Poppins Light" panose="020B0604020202020204" charset="0"/>
                        <a:ea typeface="+mn-ea"/>
                        <a:cs typeface="Poppins Light" panose="020B0604020202020204" charset="0"/>
                        <a:sym typeface="Arial"/>
                      </a:endParaRPr>
                    </a:p>
                  </a:txBody>
                  <a:tcPr/>
                </a:tc>
                <a:tc>
                  <a:txBody>
                    <a:bodyPr/>
                    <a:lstStyle/>
                    <a:p>
                      <a:r>
                        <a:rPr lang="en-GB" sz="1400" b="1" u="none" strike="noStrike" cap="none" dirty="0">
                          <a:latin typeface="Poppins Light" panose="020B0604020202020204" charset="0"/>
                          <a:cs typeface="Poppins Light" panose="020B0604020202020204" charset="0"/>
                          <a:sym typeface="Arial"/>
                        </a:rPr>
                        <a:t>M ~2.2</a:t>
                      </a:r>
                      <a:endParaRPr lang="en-DE" sz="1400" b="1" i="0" u="none" strike="noStrike" cap="none" dirty="0">
                        <a:solidFill>
                          <a:schemeClr val="tx1"/>
                        </a:solidFill>
                        <a:latin typeface="Poppins Light" panose="020B0604020202020204" charset="0"/>
                        <a:ea typeface="+mn-ea"/>
                        <a:cs typeface="Poppins Light" panose="020B0604020202020204" charset="0"/>
                        <a:sym typeface="Arial"/>
                      </a:endParaRPr>
                    </a:p>
                  </a:txBody>
                  <a:tcPr/>
                </a:tc>
                <a:extLst>
                  <a:ext uri="{0D108BD9-81ED-4DB2-BD59-A6C34878D82A}">
                    <a16:rowId xmlns:a16="http://schemas.microsoft.com/office/drawing/2014/main" val="1888658398"/>
                  </a:ext>
                </a:extLst>
              </a:tr>
              <a:tr h="315922">
                <a:tc>
                  <a:txBody>
                    <a:bodyPr/>
                    <a:lstStyle/>
                    <a:p>
                      <a:r>
                        <a:rPr lang="en-GB" sz="1400" u="none" strike="noStrike" cap="none" dirty="0">
                          <a:latin typeface="Poppins Light" panose="020B0604020202020204" charset="0"/>
                          <a:cs typeface="Poppins Light" panose="020B0604020202020204" charset="0"/>
                          <a:sym typeface="Arial"/>
                        </a:rPr>
                        <a:t>Debt</a:t>
                      </a:r>
                      <a:endParaRPr lang="en-DE" sz="1400" b="0" i="0" u="none" strike="noStrike" cap="none" dirty="0">
                        <a:solidFill>
                          <a:schemeClr val="tx1"/>
                        </a:solidFill>
                        <a:latin typeface="Poppins Light" panose="020B0604020202020204" charset="0"/>
                        <a:ea typeface="+mn-ea"/>
                        <a:cs typeface="Poppins Light" panose="020B0604020202020204" charset="0"/>
                        <a:sym typeface="Arial"/>
                      </a:endParaRPr>
                    </a:p>
                  </a:txBody>
                  <a:tcPr/>
                </a:tc>
                <a:tc>
                  <a:txBody>
                    <a:bodyPr/>
                    <a:lstStyle/>
                    <a:p>
                      <a:r>
                        <a:rPr lang="en-GB" sz="1400" b="1" u="none" strike="noStrike" cap="none" dirty="0">
                          <a:latin typeface="Poppins Light" panose="020B0604020202020204" charset="0"/>
                          <a:cs typeface="Poppins Light" panose="020B0604020202020204" charset="0"/>
                          <a:sym typeface="Arial"/>
                        </a:rPr>
                        <a:t>0.0</a:t>
                      </a:r>
                      <a:endParaRPr lang="en-DE" sz="1400" b="1" i="0" u="none" strike="noStrike" cap="none" dirty="0">
                        <a:solidFill>
                          <a:schemeClr val="tx1"/>
                        </a:solidFill>
                        <a:latin typeface="Poppins Light" panose="020B0604020202020204" charset="0"/>
                        <a:ea typeface="+mn-ea"/>
                        <a:cs typeface="Poppins Light" panose="020B0604020202020204" charset="0"/>
                        <a:sym typeface="Arial"/>
                      </a:endParaRPr>
                    </a:p>
                  </a:txBody>
                  <a:tcPr/>
                </a:tc>
                <a:extLst>
                  <a:ext uri="{0D108BD9-81ED-4DB2-BD59-A6C34878D82A}">
                    <a16:rowId xmlns:a16="http://schemas.microsoft.com/office/drawing/2014/main" val="54225924"/>
                  </a:ext>
                </a:extLst>
              </a:tr>
            </a:tbl>
          </a:graphicData>
        </a:graphic>
      </p:graphicFrame>
      <p:pic>
        <p:nvPicPr>
          <p:cNvPr id="10" name="Google Shape;159;p24">
            <a:extLst>
              <a:ext uri="{FF2B5EF4-FFF2-40B4-BE49-F238E27FC236}">
                <a16:creationId xmlns:a16="http://schemas.microsoft.com/office/drawing/2014/main" id="{8DA316DB-2D94-462A-8CDB-E49949C8B6AA}"/>
              </a:ext>
            </a:extLst>
          </p:cNvPr>
          <p:cNvPicPr preferRelativeResize="0"/>
          <p:nvPr/>
        </p:nvPicPr>
        <p:blipFill rotWithShape="1">
          <a:blip r:embed="rId5">
            <a:alphaModFix/>
          </a:blip>
          <a:srcRect/>
          <a:stretch/>
        </p:blipFill>
        <p:spPr>
          <a:xfrm>
            <a:off x="11019510" y="247618"/>
            <a:ext cx="898068" cy="898068"/>
          </a:xfrm>
          <a:prstGeom prst="rect">
            <a:avLst/>
          </a:prstGeom>
          <a:noFill/>
          <a:ln>
            <a:noFill/>
          </a:ln>
        </p:spPr>
      </p:pic>
      <p:sp>
        <p:nvSpPr>
          <p:cNvPr id="11" name="Rechteck 10">
            <a:extLst>
              <a:ext uri="{FF2B5EF4-FFF2-40B4-BE49-F238E27FC236}">
                <a16:creationId xmlns:a16="http://schemas.microsoft.com/office/drawing/2014/main" id="{6A60F6E1-A26B-42E5-B2E3-EFFD3A31E88F}"/>
              </a:ext>
            </a:extLst>
          </p:cNvPr>
          <p:cNvSpPr/>
          <p:nvPr/>
        </p:nvSpPr>
        <p:spPr>
          <a:xfrm>
            <a:off x="0" y="6504692"/>
            <a:ext cx="12192000" cy="353308"/>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12" name="Google Shape;83;p16">
            <a:extLst>
              <a:ext uri="{FF2B5EF4-FFF2-40B4-BE49-F238E27FC236}">
                <a16:creationId xmlns:a16="http://schemas.microsoft.com/office/drawing/2014/main" id="{98CA114E-E6A4-46DA-A48B-4F27CD934F8F}"/>
              </a:ext>
            </a:extLst>
          </p:cNvPr>
          <p:cNvSpPr txBox="1">
            <a:spLocks noGrp="1"/>
          </p:cNvSpPr>
          <p:nvPr>
            <p:ph type="sldNum" idx="12"/>
          </p:nvPr>
        </p:nvSpPr>
        <p:spPr>
          <a:xfrm>
            <a:off x="11415082" y="6498779"/>
            <a:ext cx="731700" cy="35330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effectLst>
                  <a:outerShdw blurRad="38100" dist="38100" dir="2700000" algn="tl">
                    <a:srgbClr val="000000">
                      <a:alpha val="43137"/>
                    </a:srgbClr>
                  </a:outerShdw>
                </a:effectLst>
              </a:rPr>
              <a:t>17</a:t>
            </a:fld>
            <a:endParaRPr dirty="0">
              <a:effectLst>
                <a:outerShdw blurRad="38100" dist="38100" dir="2700000" algn="tl">
                  <a:srgbClr val="000000">
                    <a:alpha val="43137"/>
                  </a:srgbClr>
                </a:outerShdw>
              </a:effectLst>
            </a:endParaRPr>
          </a:p>
        </p:txBody>
      </p:sp>
      <p:sp>
        <p:nvSpPr>
          <p:cNvPr id="13" name="Rechteck 12">
            <a:extLst>
              <a:ext uri="{FF2B5EF4-FFF2-40B4-BE49-F238E27FC236}">
                <a16:creationId xmlns:a16="http://schemas.microsoft.com/office/drawing/2014/main" id="{62A770C2-F323-4CE0-9455-A99AF3F44B22}"/>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Tree>
    <p:extLst>
      <p:ext uri="{BB962C8B-B14F-4D97-AF65-F5344CB8AC3E}">
        <p14:creationId xmlns:p14="http://schemas.microsoft.com/office/powerpoint/2010/main" val="1803565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27"/>
          <p:cNvSpPr txBox="1">
            <a:spLocks noGrp="1"/>
          </p:cNvSpPr>
          <p:nvPr>
            <p:ph type="body" idx="1"/>
          </p:nvPr>
        </p:nvSpPr>
        <p:spPr>
          <a:xfrm>
            <a:off x="4276760" y="374001"/>
            <a:ext cx="3938700" cy="756300"/>
          </a:xfrm>
          <a:prstGeom prst="rect">
            <a:avLst/>
          </a:prstGeom>
          <a:noFill/>
          <a:ln>
            <a:noFill/>
          </a:ln>
        </p:spPr>
        <p:txBody>
          <a:bodyPr spcFirstLastPara="1" wrap="square" lIns="91425" tIns="45700" rIns="91425" bIns="45700" anchor="t" anchorCtr="0">
            <a:noAutofit/>
          </a:bodyPr>
          <a:lstStyle/>
          <a:p>
            <a:pPr marL="228600" lvl="0" indent="-182880" algn="l" rtl="0">
              <a:lnSpc>
                <a:spcPct val="115000"/>
              </a:lnSpc>
              <a:spcBef>
                <a:spcPts val="0"/>
              </a:spcBef>
              <a:spcAft>
                <a:spcPts val="0"/>
              </a:spcAft>
              <a:buSzPts val="1760"/>
              <a:buNone/>
            </a:pPr>
            <a:r>
              <a:rPr lang="en-US" sz="2000" dirty="0">
                <a:latin typeface="Poppins"/>
                <a:ea typeface="Poppins"/>
                <a:cs typeface="Poppins"/>
                <a:sym typeface="Poppins"/>
              </a:rPr>
              <a:t>Contact: Blake Morgan</a:t>
            </a:r>
            <a:endParaRPr sz="2000" dirty="0">
              <a:latin typeface="Poppins"/>
              <a:ea typeface="Poppins"/>
              <a:cs typeface="Poppins"/>
              <a:sym typeface="Poppins"/>
            </a:endParaRPr>
          </a:p>
          <a:p>
            <a:pPr marL="228600" lvl="0" indent="-182880" algn="l" rtl="0">
              <a:lnSpc>
                <a:spcPct val="115000"/>
              </a:lnSpc>
              <a:spcBef>
                <a:spcPts val="0"/>
              </a:spcBef>
              <a:spcAft>
                <a:spcPts val="0"/>
              </a:spcAft>
              <a:buSzPts val="1760"/>
              <a:buNone/>
            </a:pPr>
            <a:r>
              <a:rPr lang="en-US" sz="2000" dirty="0">
                <a:latin typeface="Poppins"/>
                <a:ea typeface="Poppins"/>
                <a:cs typeface="Poppins"/>
                <a:sym typeface="Poppins"/>
              </a:rPr>
              <a:t>Phone: +1 236 878 4938 </a:t>
            </a:r>
            <a:endParaRPr sz="2000" dirty="0">
              <a:latin typeface="Poppins"/>
              <a:ea typeface="Poppins"/>
              <a:cs typeface="Poppins"/>
              <a:sym typeface="Poppins"/>
            </a:endParaRPr>
          </a:p>
        </p:txBody>
      </p:sp>
      <p:sp>
        <p:nvSpPr>
          <p:cNvPr id="183" name="Google Shape;183;p27"/>
          <p:cNvSpPr txBox="1">
            <a:spLocks noGrp="1"/>
          </p:cNvSpPr>
          <p:nvPr>
            <p:ph type="body" idx="2"/>
          </p:nvPr>
        </p:nvSpPr>
        <p:spPr>
          <a:xfrm>
            <a:off x="326810" y="270953"/>
            <a:ext cx="5221500" cy="1076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a:solidFill>
                  <a:srgbClr val="222222"/>
                </a:solidFill>
                <a:latin typeface="Poppins SemiBold"/>
                <a:ea typeface="Poppins SemiBold"/>
                <a:cs typeface="Poppins SemiBold"/>
                <a:sym typeface="Poppins SemiBold"/>
              </a:rPr>
              <a:t>Western Star Resources Inc.</a:t>
            </a:r>
            <a:endParaRPr sz="3600">
              <a:solidFill>
                <a:srgbClr val="222222"/>
              </a:solidFill>
              <a:latin typeface="Poppins SemiBold"/>
              <a:ea typeface="Poppins SemiBold"/>
              <a:cs typeface="Poppins SemiBold"/>
              <a:sym typeface="Poppins SemiBold"/>
            </a:endParaRPr>
          </a:p>
        </p:txBody>
      </p:sp>
      <p:pic>
        <p:nvPicPr>
          <p:cNvPr id="184" name="Google Shape;184;p27"/>
          <p:cNvPicPr preferRelativeResize="0"/>
          <p:nvPr/>
        </p:nvPicPr>
        <p:blipFill rotWithShape="1">
          <a:blip r:embed="rId4">
            <a:alphaModFix/>
          </a:blip>
          <a:srcRect/>
          <a:stretch/>
        </p:blipFill>
        <p:spPr>
          <a:xfrm>
            <a:off x="163884" y="4289899"/>
            <a:ext cx="2412319" cy="2412319"/>
          </a:xfrm>
          <a:prstGeom prst="rect">
            <a:avLst/>
          </a:prstGeom>
          <a:noFill/>
          <a:ln>
            <a:noFill/>
          </a:ln>
        </p:spPr>
      </p:pic>
      <p:sp>
        <p:nvSpPr>
          <p:cNvPr id="185" name="Google Shape;185;p2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2" name="Google Shape;182;p27">
            <a:extLst>
              <a:ext uri="{FF2B5EF4-FFF2-40B4-BE49-F238E27FC236}">
                <a16:creationId xmlns:a16="http://schemas.microsoft.com/office/drawing/2014/main" id="{5AED25AC-6BAC-C5BE-A844-B566A25F5891}"/>
              </a:ext>
            </a:extLst>
          </p:cNvPr>
          <p:cNvSpPr txBox="1">
            <a:spLocks/>
          </p:cNvSpPr>
          <p:nvPr/>
        </p:nvSpPr>
        <p:spPr>
          <a:xfrm>
            <a:off x="304085" y="1347653"/>
            <a:ext cx="7474931" cy="53776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182880">
              <a:lnSpc>
                <a:spcPct val="115000"/>
              </a:lnSpc>
              <a:buSzPts val="1760"/>
            </a:pPr>
            <a:r>
              <a:rPr lang="en-US" sz="2000" dirty="0">
                <a:latin typeface="Poppins"/>
                <a:ea typeface="Poppins"/>
                <a:cs typeface="Poppins"/>
                <a:sym typeface="Poppins"/>
              </a:rPr>
              <a:t>Discovering Green Metals To Power New Technologies</a:t>
            </a:r>
          </a:p>
        </p:txBody>
      </p:sp>
      <p:sp>
        <p:nvSpPr>
          <p:cNvPr id="3" name="Google Shape;50;p14">
            <a:extLst>
              <a:ext uri="{FF2B5EF4-FFF2-40B4-BE49-F238E27FC236}">
                <a16:creationId xmlns:a16="http://schemas.microsoft.com/office/drawing/2014/main" id="{650579D0-0DA0-BD97-6D97-62953996B492}"/>
              </a:ext>
            </a:extLst>
          </p:cNvPr>
          <p:cNvSpPr txBox="1"/>
          <p:nvPr/>
        </p:nvSpPr>
        <p:spPr>
          <a:xfrm>
            <a:off x="9068249" y="5388260"/>
            <a:ext cx="2799000" cy="708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000" dirty="0">
                <a:solidFill>
                  <a:schemeClr val="bg1"/>
                </a:solidFill>
                <a:latin typeface="Poppins Medium"/>
                <a:ea typeface="Poppins Medium"/>
                <a:cs typeface="Poppins Medium"/>
                <a:sym typeface="Poppins Medium"/>
              </a:rPr>
              <a:t>WSR-CSE</a:t>
            </a:r>
            <a:endParaRPr dirty="0">
              <a:solidFill>
                <a:schemeClr val="bg1"/>
              </a:solidFill>
              <a:latin typeface="Poppins Medium"/>
              <a:ea typeface="Poppins Medium"/>
              <a:cs typeface="Poppins Medium"/>
              <a:sym typeface="Poppi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98250" y="1174782"/>
            <a:ext cx="10497300" cy="5247000"/>
          </a:xfrm>
          <a:prstGeom prst="rect">
            <a:avLst/>
          </a:prstGeom>
          <a:noFill/>
          <a:ln>
            <a:noFill/>
          </a:ln>
        </p:spPr>
        <p:txBody>
          <a:bodyPr spcFirstLastPara="1" wrap="square" lIns="91425" tIns="45700" rIns="91425" bIns="45700" anchor="ctr" anchorCtr="0">
            <a:noAutofit/>
          </a:bodyPr>
          <a:lstStyle/>
          <a:p>
            <a:pPr marL="0" lvl="0" indent="0" algn="just" rtl="0">
              <a:lnSpc>
                <a:spcPct val="115000"/>
              </a:lnSpc>
              <a:spcBef>
                <a:spcPts val="0"/>
              </a:spcBef>
              <a:spcAft>
                <a:spcPts val="0"/>
              </a:spcAft>
              <a:buClr>
                <a:schemeClr val="dk1"/>
              </a:buClr>
              <a:buSzPts val="1600"/>
              <a:buFont typeface="Calibri"/>
              <a:buNone/>
            </a:pPr>
            <a:r>
              <a:rPr lang="en-US" sz="1400" dirty="0">
                <a:solidFill>
                  <a:schemeClr val="lt1"/>
                </a:solidFill>
                <a:latin typeface="Poppins Light"/>
                <a:ea typeface="Poppins Light"/>
                <a:cs typeface="Poppins Light"/>
                <a:sym typeface="Poppins Light"/>
              </a:rPr>
              <a:t>Certain statements in this Presentation relating to the Company's exploration activities, project expenditures and business plans are approximate and are "forward-looking statements" within the meaning of securities legislation. The Company does not intend, and does not assume any obligation, to update these forward-looking statements. These forward looking statements represent management's best judgment based on current facts and assumptions that management considers reasonable, including that operating and capital plans will not be disrupted by issues such as adverse market conditions, mechanical failure, unavailability of parts, labor disturbances, interruption in transportation or utilities, or adverse weather conditions, that there are no material unanticipated variations in budgeted costs, that contractors will complete projects according to schedule, and that actual mineralization on properties may not achieve any category of resource(s). The Company makes no representation that reasonable businesspeople in possession of the same information would reach the same conclusions. Forward looking statements involve known and unknown risks, uncertainties and other factors which may cause the actual results, performance or achievements of the Company to be materially different from any future results, performance or achievements expressed or implied by the forward-looking statements. ln particular, fluctuations in the price of gold, equity markets or in currency markets could prevent the Company from achieving its targets. Readers should not place undue reliance on forward-looking statements. There is no guarantee that drill results reported in this news release or future releases will lead to the identification of a deposit that can be mined economically, and further work is required to identify resources and reserves. We seek safe </a:t>
            </a:r>
            <a:r>
              <a:rPr lang="en-US" sz="1400" dirty="0" err="1">
                <a:solidFill>
                  <a:schemeClr val="lt1"/>
                </a:solidFill>
                <a:latin typeface="Poppins Light"/>
                <a:ea typeface="Poppins Light"/>
                <a:cs typeface="Poppins Light"/>
                <a:sym typeface="Poppins Light"/>
              </a:rPr>
              <a:t>harbour</a:t>
            </a:r>
            <a:r>
              <a:rPr lang="en-US" sz="1400" dirty="0">
                <a:solidFill>
                  <a:schemeClr val="lt1"/>
                </a:solidFill>
                <a:latin typeface="Poppins Light"/>
                <a:ea typeface="Poppins Light"/>
                <a:cs typeface="Poppins Light"/>
                <a:sym typeface="Poppins Light"/>
              </a:rPr>
              <a:t>.                                                                </a:t>
            </a:r>
            <a:br>
              <a:rPr lang="en-US" sz="1400" dirty="0">
                <a:solidFill>
                  <a:schemeClr val="lt1"/>
                </a:solidFill>
                <a:latin typeface="Poppins Light"/>
                <a:ea typeface="Poppins Light"/>
                <a:cs typeface="Poppins Light"/>
                <a:sym typeface="Poppins Light"/>
              </a:rPr>
            </a:br>
            <a:br>
              <a:rPr lang="en-US" sz="1400" dirty="0">
                <a:solidFill>
                  <a:schemeClr val="lt1"/>
                </a:solidFill>
                <a:latin typeface="Poppins Light"/>
                <a:ea typeface="Poppins Light"/>
                <a:cs typeface="Poppins Light"/>
                <a:sym typeface="Poppins Light"/>
              </a:rPr>
            </a:br>
            <a:r>
              <a:rPr lang="en-US" sz="1400" dirty="0">
                <a:solidFill>
                  <a:schemeClr val="lt1"/>
                </a:solidFill>
                <a:latin typeface="Poppins Light"/>
                <a:ea typeface="Poppins Light"/>
                <a:cs typeface="Poppins Light"/>
                <a:sym typeface="Poppins Light"/>
              </a:rPr>
              <a:t>The technical information in this presentation have been reviewed and approved by an Independent  Qualified Person defined by National Instrument 43-101: Derrick Strickland, P.Geo. (1000315). September 9, 2023.  Mineralization on adjacent Properties may not be indicative of Western Star Properties.</a:t>
            </a:r>
            <a:endParaRPr sz="1400" dirty="0">
              <a:solidFill>
                <a:schemeClr val="lt1"/>
              </a:solidFill>
              <a:latin typeface="Poppins Light"/>
              <a:ea typeface="Poppins Light"/>
              <a:cs typeface="Poppins Light"/>
              <a:sym typeface="Poppins Light"/>
            </a:endParaRPr>
          </a:p>
        </p:txBody>
      </p:sp>
      <p:sp>
        <p:nvSpPr>
          <p:cNvPr id="58" name="Google Shape;58;p15"/>
          <p:cNvSpPr txBox="1">
            <a:spLocks noGrp="1"/>
          </p:cNvSpPr>
          <p:nvPr>
            <p:ph type="body" idx="1"/>
          </p:nvPr>
        </p:nvSpPr>
        <p:spPr>
          <a:xfrm>
            <a:off x="398241" y="542413"/>
            <a:ext cx="10058400" cy="53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dirty="0">
                <a:solidFill>
                  <a:srgbClr val="D5A660"/>
                </a:solidFill>
                <a:latin typeface="Poppins SemiBold"/>
                <a:ea typeface="Poppins SemiBold"/>
                <a:cs typeface="Poppins SemiBold"/>
                <a:sym typeface="Poppins SemiBold"/>
              </a:rPr>
              <a:t>Forward Looking Statement</a:t>
            </a:r>
            <a:endParaRPr sz="3600" dirty="0">
              <a:solidFill>
                <a:srgbClr val="D5A660"/>
              </a:solidFill>
              <a:latin typeface="Poppins SemiBold"/>
              <a:ea typeface="Poppins SemiBold"/>
              <a:cs typeface="Poppins SemiBold"/>
              <a:sym typeface="Poppins SemiBold"/>
            </a:endParaRPr>
          </a:p>
        </p:txBody>
      </p:sp>
      <p:sp>
        <p:nvSpPr>
          <p:cNvPr id="59" name="Google Shape;59;p1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a:t>
            </a:fld>
            <a:endParaRPr dirty="0"/>
          </a:p>
        </p:txBody>
      </p:sp>
      <p:pic>
        <p:nvPicPr>
          <p:cNvPr id="60" name="Google Shape;60;p15"/>
          <p:cNvPicPr preferRelativeResize="0"/>
          <p:nvPr/>
        </p:nvPicPr>
        <p:blipFill rotWithShape="1">
          <a:blip r:embed="rId3">
            <a:alphaModFix/>
          </a:blip>
          <a:srcRect/>
          <a:stretch/>
        </p:blipFill>
        <p:spPr>
          <a:xfrm>
            <a:off x="10895681" y="380972"/>
            <a:ext cx="898068" cy="8980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
        <p:cNvGrpSpPr/>
        <p:nvPr/>
      </p:nvGrpSpPr>
      <p:grpSpPr>
        <a:xfrm>
          <a:off x="0" y="0"/>
          <a:ext cx="0" cy="0"/>
          <a:chOff x="0" y="0"/>
          <a:chExt cx="0" cy="0"/>
        </a:xfrm>
      </p:grpSpPr>
      <p:grpSp>
        <p:nvGrpSpPr>
          <p:cNvPr id="65" name="Google Shape;65;p16"/>
          <p:cNvGrpSpPr/>
          <p:nvPr/>
        </p:nvGrpSpPr>
        <p:grpSpPr>
          <a:xfrm>
            <a:off x="3422591" y="1100734"/>
            <a:ext cx="2556600" cy="287100"/>
            <a:chOff x="1062125" y="1101346"/>
            <a:chExt cx="2556600" cy="287100"/>
          </a:xfrm>
        </p:grpSpPr>
        <p:sp>
          <p:nvSpPr>
            <p:cNvPr id="66" name="Google Shape;66;p16"/>
            <p:cNvSpPr/>
            <p:nvPr/>
          </p:nvSpPr>
          <p:spPr>
            <a:xfrm>
              <a:off x="1062125" y="1101346"/>
              <a:ext cx="2556600" cy="287100"/>
            </a:xfrm>
            <a:prstGeom prst="rect">
              <a:avLst/>
            </a:prstGeom>
            <a:solidFill>
              <a:srgbClr val="222222"/>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1266">
                <a:solidFill>
                  <a:schemeClr val="dk1"/>
                </a:solidFill>
                <a:latin typeface="Corbel"/>
                <a:ea typeface="Corbel"/>
                <a:cs typeface="Corbel"/>
                <a:sym typeface="Corbel"/>
              </a:endParaRPr>
            </a:p>
          </p:txBody>
        </p:sp>
        <p:sp>
          <p:nvSpPr>
            <p:cNvPr id="67" name="Google Shape;67;p16"/>
            <p:cNvSpPr txBox="1"/>
            <p:nvPr/>
          </p:nvSpPr>
          <p:spPr>
            <a:xfrm>
              <a:off x="1214527" y="1106450"/>
              <a:ext cx="2316900" cy="276900"/>
            </a:xfrm>
            <a:prstGeom prst="rect">
              <a:avLst/>
            </a:prstGeom>
            <a:noFill/>
            <a:ln>
              <a:noFill/>
            </a:ln>
          </p:spPr>
          <p:txBody>
            <a:bodyPr spcFirstLastPara="1" wrap="square" lIns="45700" tIns="45700" rIns="45700" bIns="45700" anchor="t" anchorCtr="0">
              <a:spAutoFit/>
            </a:bodyPr>
            <a:lstStyle/>
            <a:p>
              <a:pPr marL="0" marR="0" lvl="0" indent="0" algn="just" rtl="0">
                <a:spcBef>
                  <a:spcPts val="0"/>
                </a:spcBef>
                <a:spcAft>
                  <a:spcPts val="0"/>
                </a:spcAft>
                <a:buNone/>
              </a:pPr>
              <a:r>
                <a:rPr lang="en-US" sz="1200" dirty="0">
                  <a:solidFill>
                    <a:srgbClr val="FFFFFF"/>
                  </a:solidFill>
                  <a:latin typeface="Poppins Medium"/>
                  <a:ea typeface="Poppins Medium"/>
                  <a:cs typeface="Poppins Medium"/>
                  <a:sym typeface="Poppins Medium"/>
                </a:rPr>
                <a:t>Blake Morgan - CEO, Director</a:t>
              </a:r>
              <a:endParaRPr sz="1200" dirty="0">
                <a:latin typeface="Poppins Medium"/>
                <a:ea typeface="Poppins Medium"/>
                <a:cs typeface="Poppins Medium"/>
                <a:sym typeface="Poppins Medium"/>
              </a:endParaRPr>
            </a:p>
          </p:txBody>
        </p:sp>
      </p:grpSp>
      <p:sp>
        <p:nvSpPr>
          <p:cNvPr id="68" name="Google Shape;68;p16"/>
          <p:cNvSpPr txBox="1"/>
          <p:nvPr/>
        </p:nvSpPr>
        <p:spPr>
          <a:xfrm>
            <a:off x="3378406" y="1379940"/>
            <a:ext cx="8384433" cy="729390"/>
          </a:xfrm>
          <a:prstGeom prst="rect">
            <a:avLst/>
          </a:prstGeom>
          <a:noFill/>
          <a:ln>
            <a:noFill/>
          </a:ln>
        </p:spPr>
        <p:txBody>
          <a:bodyPr spcFirstLastPara="1" wrap="square" lIns="45700" tIns="45700" rIns="45700" bIns="45700" anchor="t" anchorCtr="0">
            <a:spAutoFit/>
          </a:bodyPr>
          <a:lstStyle/>
          <a:p>
            <a:pPr marL="0" marR="0" lvl="0" indent="0" algn="just" rtl="0">
              <a:lnSpc>
                <a:spcPct val="115000"/>
              </a:lnSpc>
              <a:spcBef>
                <a:spcPts val="0"/>
              </a:spcBef>
              <a:spcAft>
                <a:spcPts val="0"/>
              </a:spcAft>
              <a:buNone/>
            </a:pPr>
            <a:r>
              <a:rPr lang="en-US" sz="900" dirty="0">
                <a:solidFill>
                  <a:srgbClr val="404040"/>
                </a:solidFill>
                <a:latin typeface="Poppins Light"/>
                <a:ea typeface="Poppins Light"/>
                <a:cs typeface="Poppins Light"/>
                <a:sym typeface="Poppins Light"/>
              </a:rPr>
              <a:t>Blake Morgan has over 15 years’ experience in Capital Markets, specifically in the Natural Resource and Precious Metals sector, including 10 years with Rio Tinto, BMA Metals (a subsidiary of BHP) and Santos Ltd.  Mr. Morgan is a prominent Board Member in numerous publicly traded companies. Mr. Morgan was the president of Origen Resources for numerous years recently stepping back once a world class board was put in place. Mr. Morgan has raised tens of millions of dollars in recent years for both Public and Private companies alike.</a:t>
            </a:r>
            <a:endParaRPr sz="900" dirty="0">
              <a:latin typeface="Poppins Light"/>
              <a:ea typeface="Poppins Light"/>
              <a:cs typeface="Poppins Light"/>
              <a:sym typeface="Poppins Light"/>
            </a:endParaRPr>
          </a:p>
        </p:txBody>
      </p:sp>
      <p:sp>
        <p:nvSpPr>
          <p:cNvPr id="69" name="Google Shape;69;p16"/>
          <p:cNvSpPr txBox="1"/>
          <p:nvPr/>
        </p:nvSpPr>
        <p:spPr>
          <a:xfrm>
            <a:off x="3378406" y="2615502"/>
            <a:ext cx="8340248" cy="1047939"/>
          </a:xfrm>
          <a:prstGeom prst="rect">
            <a:avLst/>
          </a:prstGeom>
          <a:noFill/>
          <a:ln>
            <a:noFill/>
          </a:ln>
        </p:spPr>
        <p:txBody>
          <a:bodyPr spcFirstLastPara="1" wrap="square" lIns="45700" tIns="45700" rIns="45700" bIns="45700" anchor="t" anchorCtr="0">
            <a:spAutoFit/>
          </a:bodyPr>
          <a:lstStyle/>
          <a:p>
            <a:pPr marL="0" marR="0" lvl="0" indent="0" algn="just" rtl="0">
              <a:lnSpc>
                <a:spcPct val="115000"/>
              </a:lnSpc>
              <a:spcBef>
                <a:spcPts val="0"/>
              </a:spcBef>
              <a:spcAft>
                <a:spcPts val="0"/>
              </a:spcAft>
              <a:buNone/>
            </a:pPr>
            <a:r>
              <a:rPr lang="en-US" sz="900" dirty="0">
                <a:solidFill>
                  <a:srgbClr val="404040"/>
                </a:solidFill>
                <a:latin typeface="Poppins Light"/>
                <a:ea typeface="Poppins Light"/>
                <a:cs typeface="Poppins Light"/>
                <a:sym typeface="Poppins Light"/>
              </a:rPr>
              <a:t>Mr. Sutton has worked most of his career as an Investment Advisor, Equities Trader, and Insurance Specialist with PI Financial Corp. in Vancouver. During this time, he participated in raising over $100m for junior mining companies and managed over 1,500 client accounts. Since leaving PI, Mr. Sutton was the Corporate Development Manager with </a:t>
            </a:r>
            <a:r>
              <a:rPr lang="en-US" sz="900" dirty="0" err="1">
                <a:solidFill>
                  <a:srgbClr val="404040"/>
                </a:solidFill>
                <a:latin typeface="Poppins Light"/>
                <a:ea typeface="Poppins Light"/>
                <a:cs typeface="Poppins Light"/>
                <a:sym typeface="Poppins Light"/>
              </a:rPr>
              <a:t>eCobalt</a:t>
            </a:r>
            <a:r>
              <a:rPr lang="en-US" sz="900" dirty="0">
                <a:solidFill>
                  <a:srgbClr val="404040"/>
                </a:solidFill>
                <a:latin typeface="Poppins Light"/>
                <a:ea typeface="Poppins Light"/>
                <a:cs typeface="Poppins Light"/>
                <a:sym typeface="Poppins Light"/>
              </a:rPr>
              <a:t> Solutions where they raised over $30m for the companies Idaho Cobalt Project. Mr. Sutton has also been working with small private companies in various consulting and advisory roles. Prior to joining PI in 1997, Mr. Sutton was a Senior Management Accountant with MacMillan </a:t>
            </a:r>
            <a:r>
              <a:rPr lang="en-US" sz="900" dirty="0" err="1">
                <a:solidFill>
                  <a:srgbClr val="404040"/>
                </a:solidFill>
                <a:latin typeface="Poppins Light"/>
                <a:ea typeface="Poppins Light"/>
                <a:cs typeface="Poppins Light"/>
                <a:sym typeface="Poppins Light"/>
              </a:rPr>
              <a:t>Bloedel</a:t>
            </a:r>
            <a:r>
              <a:rPr lang="en-US" sz="900" dirty="0">
                <a:solidFill>
                  <a:srgbClr val="404040"/>
                </a:solidFill>
                <a:latin typeface="Poppins Light"/>
                <a:ea typeface="Poppins Light"/>
                <a:cs typeface="Poppins Light"/>
                <a:sym typeface="Poppins Light"/>
              </a:rPr>
              <a:t>; preparing budgets, analyzing costs, and assisting in the design and implementation of new accounting systems.</a:t>
            </a:r>
            <a:endParaRPr sz="900" dirty="0">
              <a:latin typeface="Poppins Light"/>
              <a:ea typeface="Poppins Light"/>
              <a:cs typeface="Poppins Light"/>
              <a:sym typeface="Poppins Light"/>
            </a:endParaRPr>
          </a:p>
        </p:txBody>
      </p:sp>
      <p:sp>
        <p:nvSpPr>
          <p:cNvPr id="70" name="Google Shape;70;p16"/>
          <p:cNvSpPr txBox="1"/>
          <p:nvPr/>
        </p:nvSpPr>
        <p:spPr>
          <a:xfrm>
            <a:off x="3378406" y="4101055"/>
            <a:ext cx="8340248" cy="1207213"/>
          </a:xfrm>
          <a:prstGeom prst="rect">
            <a:avLst/>
          </a:prstGeom>
          <a:noFill/>
          <a:ln>
            <a:noFill/>
          </a:ln>
        </p:spPr>
        <p:txBody>
          <a:bodyPr spcFirstLastPara="1" wrap="square" lIns="45700" tIns="45700" rIns="45700" bIns="45700" anchor="t" anchorCtr="0">
            <a:spAutoFit/>
          </a:bodyPr>
          <a:lstStyle/>
          <a:p>
            <a:pPr marL="0" marR="0" lvl="0" indent="0" algn="just" rtl="0">
              <a:lnSpc>
                <a:spcPct val="115000"/>
              </a:lnSpc>
              <a:spcBef>
                <a:spcPts val="0"/>
              </a:spcBef>
              <a:spcAft>
                <a:spcPts val="0"/>
              </a:spcAft>
              <a:buNone/>
            </a:pPr>
            <a:r>
              <a:rPr lang="en-US" sz="900" dirty="0">
                <a:solidFill>
                  <a:srgbClr val="404040"/>
                </a:solidFill>
                <a:latin typeface="Poppins Light"/>
                <a:ea typeface="Poppins Light"/>
                <a:cs typeface="Poppins Light"/>
                <a:sym typeface="Poppins Light"/>
              </a:rPr>
              <a:t>Mr. </a:t>
            </a:r>
            <a:r>
              <a:rPr lang="en-US" sz="900" dirty="0" err="1">
                <a:solidFill>
                  <a:srgbClr val="404040"/>
                </a:solidFill>
                <a:latin typeface="Poppins Light"/>
                <a:ea typeface="Poppins Light"/>
                <a:cs typeface="Poppins Light"/>
                <a:sym typeface="Poppins Light"/>
              </a:rPr>
              <a:t>Corinella</a:t>
            </a:r>
            <a:r>
              <a:rPr lang="en-US" sz="900" dirty="0">
                <a:solidFill>
                  <a:srgbClr val="404040"/>
                </a:solidFill>
                <a:latin typeface="Poppins Light"/>
                <a:ea typeface="Poppins Light"/>
                <a:cs typeface="Poppins Light"/>
                <a:sym typeface="Poppins Light"/>
              </a:rPr>
              <a:t> has a broad background in public markets and corporate financing. His focus is on early-stage venture companies with potential for large growth, scalability, and value creation. Mr. </a:t>
            </a:r>
            <a:r>
              <a:rPr lang="en-US" sz="900" dirty="0" err="1">
                <a:solidFill>
                  <a:srgbClr val="404040"/>
                </a:solidFill>
                <a:latin typeface="Poppins Light"/>
                <a:ea typeface="Poppins Light"/>
                <a:cs typeface="Poppins Light"/>
                <a:sym typeface="Poppins Light"/>
              </a:rPr>
              <a:t>Corinella</a:t>
            </a:r>
            <a:r>
              <a:rPr lang="en-US" sz="900" dirty="0">
                <a:solidFill>
                  <a:srgbClr val="404040"/>
                </a:solidFill>
                <a:latin typeface="Poppins Light"/>
                <a:ea typeface="Poppins Light"/>
                <a:cs typeface="Poppins Light"/>
                <a:sym typeface="Poppins Light"/>
              </a:rPr>
              <a:t> was the Head of Technology for CSE listed Squire Mining Ltd., and as part of the executive team, he participated in raising $28m in financing, and developed strategic partnerships with key stakeholders in North America, Europe, and Asia. Mr. </a:t>
            </a:r>
            <a:r>
              <a:rPr lang="en-US" sz="900" dirty="0" err="1">
                <a:solidFill>
                  <a:srgbClr val="404040"/>
                </a:solidFill>
                <a:latin typeface="Poppins Light"/>
                <a:ea typeface="Poppins Light"/>
                <a:cs typeface="Poppins Light"/>
                <a:sym typeface="Poppins Light"/>
              </a:rPr>
              <a:t>Corinella</a:t>
            </a:r>
            <a:r>
              <a:rPr lang="en-US" sz="900" dirty="0">
                <a:solidFill>
                  <a:srgbClr val="404040"/>
                </a:solidFill>
                <a:latin typeface="Poppins Light"/>
                <a:ea typeface="Poppins Light"/>
                <a:cs typeface="Poppins Light"/>
                <a:sym typeface="Poppins Light"/>
              </a:rPr>
              <a:t> is the inventor and Co-founder of </a:t>
            </a:r>
            <a:r>
              <a:rPr lang="en-US" sz="900" dirty="0" err="1">
                <a:solidFill>
                  <a:srgbClr val="404040"/>
                </a:solidFill>
                <a:latin typeface="Poppins Light"/>
                <a:ea typeface="Poppins Light"/>
                <a:cs typeface="Poppins Light"/>
                <a:sym typeface="Poppins Light"/>
              </a:rPr>
              <a:t>Dahrwin</a:t>
            </a:r>
            <a:r>
              <a:rPr lang="en-US" sz="900" dirty="0">
                <a:solidFill>
                  <a:srgbClr val="404040"/>
                </a:solidFill>
                <a:latin typeface="Poppins Light"/>
                <a:ea typeface="Poppins Light"/>
                <a:cs typeface="Poppins Light"/>
                <a:sym typeface="Poppins Light"/>
              </a:rPr>
              <a:t> LLC. , </a:t>
            </a:r>
            <a:r>
              <a:rPr lang="en-US" sz="900" dirty="0" err="1">
                <a:solidFill>
                  <a:srgbClr val="404040"/>
                </a:solidFill>
                <a:latin typeface="Poppins Light"/>
                <a:ea typeface="Poppins Light"/>
                <a:cs typeface="Poppins Light"/>
                <a:sym typeface="Poppins Light"/>
              </a:rPr>
              <a:t>Dahrwin</a:t>
            </a:r>
            <a:r>
              <a:rPr lang="en-US" sz="900" dirty="0">
                <a:solidFill>
                  <a:srgbClr val="404040"/>
                </a:solidFill>
                <a:latin typeface="Poppins Light"/>
                <a:ea typeface="Poppins Light"/>
                <a:cs typeface="Poppins Light"/>
                <a:sym typeface="Poppins Light"/>
              </a:rPr>
              <a:t> is a wireless technology company based out of New York, founded in 2012.  The company raised venture funding, spearheaded software &amp; hardware development, and received five issued patents. His endeavors have positioned him as a lead in multiple R&amp;D and Engineering departments working on various US military and government-based technologies.</a:t>
            </a:r>
            <a:endParaRPr sz="900" dirty="0">
              <a:latin typeface="Poppins Light"/>
              <a:ea typeface="Poppins Light"/>
              <a:cs typeface="Poppins Light"/>
              <a:sym typeface="Poppins Light"/>
            </a:endParaRPr>
          </a:p>
        </p:txBody>
      </p:sp>
      <p:sp>
        <p:nvSpPr>
          <p:cNvPr id="71" name="Google Shape;71;p16"/>
          <p:cNvSpPr txBox="1"/>
          <p:nvPr/>
        </p:nvSpPr>
        <p:spPr>
          <a:xfrm>
            <a:off x="3378406" y="5614735"/>
            <a:ext cx="8340248" cy="729390"/>
          </a:xfrm>
          <a:prstGeom prst="rect">
            <a:avLst/>
          </a:prstGeom>
          <a:noFill/>
          <a:ln>
            <a:noFill/>
          </a:ln>
        </p:spPr>
        <p:txBody>
          <a:bodyPr spcFirstLastPara="1" wrap="square" lIns="45700" tIns="45700" rIns="45700" bIns="45700" anchor="t" anchorCtr="0">
            <a:spAutoFit/>
          </a:bodyPr>
          <a:lstStyle/>
          <a:p>
            <a:pPr marL="0" marR="0" lvl="0" indent="0" algn="just" rtl="0">
              <a:lnSpc>
                <a:spcPct val="115000"/>
              </a:lnSpc>
              <a:spcBef>
                <a:spcPts val="0"/>
              </a:spcBef>
              <a:spcAft>
                <a:spcPts val="0"/>
              </a:spcAft>
              <a:buNone/>
            </a:pPr>
            <a:r>
              <a:rPr lang="en-US" sz="900" dirty="0">
                <a:solidFill>
                  <a:srgbClr val="404040"/>
                </a:solidFill>
                <a:latin typeface="Poppins Light"/>
                <a:ea typeface="Poppins Light"/>
                <a:cs typeface="Poppins Light"/>
                <a:sym typeface="Poppins Light"/>
              </a:rPr>
              <a:t>Mr. Millar has been working with BHP and Santos Ltd. since 2010, both in Australia and in Papua New Guinea.  Mr. Miller has extensive knowledge of the roles and responsibilities needed to take on and run a successful mining operation. Mr. Miller has experience on the ground from an operational standpoint and has also been an integral part in raising millions of dollars in capital funding in recent years for both private and public companies. Mr. Miller is a prominent member of numerous public companies.</a:t>
            </a:r>
            <a:endParaRPr sz="900" dirty="0">
              <a:solidFill>
                <a:srgbClr val="404040"/>
              </a:solidFill>
              <a:latin typeface="Poppins Light"/>
              <a:ea typeface="Poppins Light"/>
              <a:cs typeface="Poppins Light"/>
              <a:sym typeface="Poppins Light"/>
            </a:endParaRPr>
          </a:p>
        </p:txBody>
      </p:sp>
      <p:sp>
        <p:nvSpPr>
          <p:cNvPr id="72" name="Google Shape;72;p16"/>
          <p:cNvSpPr txBox="1">
            <a:spLocks noGrp="1"/>
          </p:cNvSpPr>
          <p:nvPr>
            <p:ph type="body" idx="1"/>
          </p:nvPr>
        </p:nvSpPr>
        <p:spPr>
          <a:xfrm>
            <a:off x="398245" y="494800"/>
            <a:ext cx="3916500" cy="53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dirty="0">
                <a:solidFill>
                  <a:srgbClr val="D5A660"/>
                </a:solidFill>
                <a:latin typeface="Poppins SemiBold"/>
                <a:ea typeface="Poppins SemiBold"/>
                <a:cs typeface="Poppins SemiBold"/>
                <a:sym typeface="Poppins SemiBold"/>
              </a:rPr>
              <a:t>Management</a:t>
            </a:r>
            <a:endParaRPr sz="3600" dirty="0">
              <a:solidFill>
                <a:srgbClr val="D5A660"/>
              </a:solidFill>
              <a:latin typeface="Poppins SemiBold"/>
              <a:ea typeface="Poppins SemiBold"/>
              <a:cs typeface="Poppins SemiBold"/>
              <a:sym typeface="Poppins SemiBold"/>
            </a:endParaRPr>
          </a:p>
        </p:txBody>
      </p:sp>
      <p:pic>
        <p:nvPicPr>
          <p:cNvPr id="73" name="Google Shape;73;p16"/>
          <p:cNvPicPr preferRelativeResize="0"/>
          <p:nvPr/>
        </p:nvPicPr>
        <p:blipFill rotWithShape="1">
          <a:blip r:embed="rId3">
            <a:alphaModFix/>
          </a:blip>
          <a:srcRect/>
          <a:stretch/>
        </p:blipFill>
        <p:spPr>
          <a:xfrm>
            <a:off x="10914731" y="266672"/>
            <a:ext cx="898068" cy="898068"/>
          </a:xfrm>
          <a:prstGeom prst="rect">
            <a:avLst/>
          </a:prstGeom>
          <a:noFill/>
          <a:ln>
            <a:noFill/>
          </a:ln>
        </p:spPr>
      </p:pic>
      <p:grpSp>
        <p:nvGrpSpPr>
          <p:cNvPr id="74" name="Google Shape;74;p16"/>
          <p:cNvGrpSpPr/>
          <p:nvPr/>
        </p:nvGrpSpPr>
        <p:grpSpPr>
          <a:xfrm>
            <a:off x="3422591" y="2180980"/>
            <a:ext cx="2556600" cy="287100"/>
            <a:chOff x="1062125" y="1101346"/>
            <a:chExt cx="2556600" cy="287100"/>
          </a:xfrm>
        </p:grpSpPr>
        <p:sp>
          <p:nvSpPr>
            <p:cNvPr id="75" name="Google Shape;75;p16"/>
            <p:cNvSpPr/>
            <p:nvPr/>
          </p:nvSpPr>
          <p:spPr>
            <a:xfrm>
              <a:off x="1062125" y="1101346"/>
              <a:ext cx="2556600" cy="287100"/>
            </a:xfrm>
            <a:prstGeom prst="rect">
              <a:avLst/>
            </a:prstGeom>
            <a:solidFill>
              <a:srgbClr val="222222"/>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1266">
                <a:solidFill>
                  <a:schemeClr val="dk1"/>
                </a:solidFill>
                <a:latin typeface="Corbel"/>
                <a:ea typeface="Corbel"/>
                <a:cs typeface="Corbel"/>
                <a:sym typeface="Corbel"/>
              </a:endParaRPr>
            </a:p>
          </p:txBody>
        </p:sp>
        <p:sp>
          <p:nvSpPr>
            <p:cNvPr id="76" name="Google Shape;76;p16"/>
            <p:cNvSpPr txBox="1"/>
            <p:nvPr/>
          </p:nvSpPr>
          <p:spPr>
            <a:xfrm>
              <a:off x="1214527" y="1106450"/>
              <a:ext cx="2316900" cy="276900"/>
            </a:xfrm>
            <a:prstGeom prst="rect">
              <a:avLst/>
            </a:prstGeom>
            <a:noFill/>
            <a:ln>
              <a:noFill/>
            </a:ln>
          </p:spPr>
          <p:txBody>
            <a:bodyPr spcFirstLastPara="1" wrap="square" lIns="45700" tIns="45700" rIns="45700" bIns="45700" anchor="t" anchorCtr="0">
              <a:spAutoFit/>
            </a:bodyPr>
            <a:lstStyle/>
            <a:p>
              <a:pPr marL="0" marR="0" lvl="0" indent="0" algn="just" rtl="0">
                <a:spcBef>
                  <a:spcPts val="0"/>
                </a:spcBef>
                <a:spcAft>
                  <a:spcPts val="0"/>
                </a:spcAft>
                <a:buNone/>
              </a:pPr>
              <a:r>
                <a:rPr lang="en-US" sz="1200" dirty="0">
                  <a:solidFill>
                    <a:srgbClr val="FFFFFF"/>
                  </a:solidFill>
                  <a:latin typeface="Poppins Medium"/>
                  <a:ea typeface="Poppins Medium"/>
                  <a:cs typeface="Poppins Medium"/>
                  <a:sym typeface="Poppins Medium"/>
                </a:rPr>
                <a:t>Monty Sutton - CFO</a:t>
              </a:r>
              <a:endParaRPr sz="1200" dirty="0">
                <a:latin typeface="Poppins Medium"/>
                <a:ea typeface="Poppins Medium"/>
                <a:cs typeface="Poppins Medium"/>
                <a:sym typeface="Poppins Medium"/>
              </a:endParaRPr>
            </a:p>
          </p:txBody>
        </p:sp>
      </p:grpSp>
      <p:grpSp>
        <p:nvGrpSpPr>
          <p:cNvPr id="77" name="Google Shape;77;p16"/>
          <p:cNvGrpSpPr/>
          <p:nvPr/>
        </p:nvGrpSpPr>
        <p:grpSpPr>
          <a:xfrm>
            <a:off x="3422591" y="3819667"/>
            <a:ext cx="2556600" cy="287100"/>
            <a:chOff x="1062125" y="1101346"/>
            <a:chExt cx="2556600" cy="287100"/>
          </a:xfrm>
        </p:grpSpPr>
        <p:sp>
          <p:nvSpPr>
            <p:cNvPr id="78" name="Google Shape;78;p16"/>
            <p:cNvSpPr/>
            <p:nvPr/>
          </p:nvSpPr>
          <p:spPr>
            <a:xfrm>
              <a:off x="1062125" y="1101346"/>
              <a:ext cx="2556600" cy="287100"/>
            </a:xfrm>
            <a:prstGeom prst="rect">
              <a:avLst/>
            </a:prstGeom>
            <a:solidFill>
              <a:srgbClr val="222222"/>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1266">
                <a:solidFill>
                  <a:schemeClr val="dk1"/>
                </a:solidFill>
                <a:latin typeface="Corbel"/>
                <a:ea typeface="Corbel"/>
                <a:cs typeface="Corbel"/>
                <a:sym typeface="Corbel"/>
              </a:endParaRPr>
            </a:p>
          </p:txBody>
        </p:sp>
        <p:sp>
          <p:nvSpPr>
            <p:cNvPr id="79" name="Google Shape;79;p16"/>
            <p:cNvSpPr txBox="1"/>
            <p:nvPr/>
          </p:nvSpPr>
          <p:spPr>
            <a:xfrm>
              <a:off x="1214527" y="1106450"/>
              <a:ext cx="2316900" cy="276900"/>
            </a:xfrm>
            <a:prstGeom prst="rect">
              <a:avLst/>
            </a:prstGeom>
            <a:noFill/>
            <a:ln>
              <a:noFill/>
            </a:ln>
          </p:spPr>
          <p:txBody>
            <a:bodyPr spcFirstLastPara="1" wrap="square" lIns="45700" tIns="45700" rIns="45700" bIns="45700" anchor="t" anchorCtr="0">
              <a:spAutoFit/>
            </a:bodyPr>
            <a:lstStyle/>
            <a:p>
              <a:pPr marL="0" marR="0" lvl="0" indent="0" algn="just" rtl="0">
                <a:spcBef>
                  <a:spcPts val="0"/>
                </a:spcBef>
                <a:spcAft>
                  <a:spcPts val="0"/>
                </a:spcAft>
                <a:buNone/>
              </a:pPr>
              <a:r>
                <a:rPr lang="en-US" sz="1200">
                  <a:solidFill>
                    <a:srgbClr val="FFFFFF"/>
                  </a:solidFill>
                  <a:latin typeface="Poppins Medium"/>
                  <a:ea typeface="Poppins Medium"/>
                  <a:cs typeface="Poppins Medium"/>
                  <a:sym typeface="Poppins Medium"/>
                </a:rPr>
                <a:t>Justin Corinella - Director</a:t>
              </a:r>
              <a:endParaRPr sz="1200">
                <a:latin typeface="Poppins Medium"/>
                <a:ea typeface="Poppins Medium"/>
                <a:cs typeface="Poppins Medium"/>
                <a:sym typeface="Poppins Medium"/>
              </a:endParaRPr>
            </a:p>
          </p:txBody>
        </p:sp>
      </p:grpSp>
      <p:grpSp>
        <p:nvGrpSpPr>
          <p:cNvPr id="80" name="Google Shape;80;p16"/>
          <p:cNvGrpSpPr/>
          <p:nvPr/>
        </p:nvGrpSpPr>
        <p:grpSpPr>
          <a:xfrm>
            <a:off x="3422591" y="5329092"/>
            <a:ext cx="2556600" cy="287100"/>
            <a:chOff x="1062125" y="1101346"/>
            <a:chExt cx="2556600" cy="287100"/>
          </a:xfrm>
        </p:grpSpPr>
        <p:sp>
          <p:nvSpPr>
            <p:cNvPr id="81" name="Google Shape;81;p16"/>
            <p:cNvSpPr/>
            <p:nvPr/>
          </p:nvSpPr>
          <p:spPr>
            <a:xfrm>
              <a:off x="1062125" y="1101346"/>
              <a:ext cx="2556600" cy="287100"/>
            </a:xfrm>
            <a:prstGeom prst="rect">
              <a:avLst/>
            </a:prstGeom>
            <a:solidFill>
              <a:srgbClr val="222222"/>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1266">
                <a:solidFill>
                  <a:schemeClr val="dk1"/>
                </a:solidFill>
                <a:latin typeface="Corbel"/>
                <a:ea typeface="Corbel"/>
                <a:cs typeface="Corbel"/>
                <a:sym typeface="Corbel"/>
              </a:endParaRPr>
            </a:p>
          </p:txBody>
        </p:sp>
        <p:sp>
          <p:nvSpPr>
            <p:cNvPr id="82" name="Google Shape;82;p16"/>
            <p:cNvSpPr txBox="1"/>
            <p:nvPr/>
          </p:nvSpPr>
          <p:spPr>
            <a:xfrm>
              <a:off x="1214527" y="1106450"/>
              <a:ext cx="2316900" cy="276900"/>
            </a:xfrm>
            <a:prstGeom prst="rect">
              <a:avLst/>
            </a:prstGeom>
            <a:noFill/>
            <a:ln>
              <a:noFill/>
            </a:ln>
          </p:spPr>
          <p:txBody>
            <a:bodyPr spcFirstLastPara="1" wrap="square" lIns="45700" tIns="45700" rIns="45700" bIns="45700" anchor="t" anchorCtr="0">
              <a:spAutoFit/>
            </a:bodyPr>
            <a:lstStyle/>
            <a:p>
              <a:pPr marL="0" marR="0" lvl="0" indent="0" algn="just" rtl="0">
                <a:spcBef>
                  <a:spcPts val="0"/>
                </a:spcBef>
                <a:spcAft>
                  <a:spcPts val="0"/>
                </a:spcAft>
                <a:buNone/>
              </a:pPr>
              <a:r>
                <a:rPr lang="en-US" sz="1200">
                  <a:solidFill>
                    <a:srgbClr val="FFFFFF"/>
                  </a:solidFill>
                  <a:latin typeface="Poppins Medium"/>
                  <a:ea typeface="Poppins Medium"/>
                  <a:cs typeface="Poppins Medium"/>
                  <a:sym typeface="Poppins Medium"/>
                </a:rPr>
                <a:t>Dallas Miller - Director</a:t>
              </a:r>
              <a:endParaRPr sz="1200">
                <a:latin typeface="Poppins Medium"/>
                <a:ea typeface="Poppins Medium"/>
                <a:cs typeface="Poppins Medium"/>
                <a:sym typeface="Poppins Medium"/>
              </a:endParaRPr>
            </a:p>
          </p:txBody>
        </p:sp>
      </p:grpSp>
      <p:sp>
        <p:nvSpPr>
          <p:cNvPr id="2" name="Rechteck 1">
            <a:extLst>
              <a:ext uri="{FF2B5EF4-FFF2-40B4-BE49-F238E27FC236}">
                <a16:creationId xmlns:a16="http://schemas.microsoft.com/office/drawing/2014/main" id="{3131CCAB-542F-45FF-8809-8539D2417511}"/>
              </a:ext>
            </a:extLst>
          </p:cNvPr>
          <p:cNvSpPr/>
          <p:nvPr/>
        </p:nvSpPr>
        <p:spPr>
          <a:xfrm>
            <a:off x="0" y="6504692"/>
            <a:ext cx="12192000" cy="353308"/>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83" name="Google Shape;83;p16"/>
          <p:cNvSpPr txBox="1">
            <a:spLocks noGrp="1"/>
          </p:cNvSpPr>
          <p:nvPr>
            <p:ph type="sldNum" idx="12"/>
          </p:nvPr>
        </p:nvSpPr>
        <p:spPr>
          <a:xfrm>
            <a:off x="11415082" y="6498779"/>
            <a:ext cx="731700" cy="35330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effectLst>
                  <a:outerShdw blurRad="38100" dist="38100" dir="2700000" algn="tl">
                    <a:srgbClr val="000000">
                      <a:alpha val="43137"/>
                    </a:srgbClr>
                  </a:outerShdw>
                </a:effectLst>
              </a:rPr>
              <a:t>3</a:t>
            </a:fld>
            <a:endParaRPr dirty="0">
              <a:effectLst>
                <a:outerShdw blurRad="38100" dist="38100" dir="2700000" algn="tl">
                  <a:srgbClr val="000000">
                    <a:alpha val="43137"/>
                  </a:srgbClr>
                </a:outerShdw>
              </a:effectLst>
            </a:endParaRPr>
          </a:p>
        </p:txBody>
      </p:sp>
      <p:sp>
        <p:nvSpPr>
          <p:cNvPr id="29" name="Rechteck: obere Ecken abgerundet 28">
            <a:extLst>
              <a:ext uri="{FF2B5EF4-FFF2-40B4-BE49-F238E27FC236}">
                <a16:creationId xmlns:a16="http://schemas.microsoft.com/office/drawing/2014/main" id="{2B6DF3AA-9C99-4F40-B85C-AE3802310272}"/>
              </a:ext>
            </a:extLst>
          </p:cNvPr>
          <p:cNvSpPr/>
          <p:nvPr/>
        </p:nvSpPr>
        <p:spPr>
          <a:xfrm rot="16200000">
            <a:off x="436921" y="721177"/>
            <a:ext cx="2553463" cy="3312574"/>
          </a:xfrm>
          <a:prstGeom prst="round2SameRect">
            <a:avLst/>
          </a:prstGeom>
          <a:gradFill>
            <a:gsLst>
              <a:gs pos="40000">
                <a:schemeClr val="tx1">
                  <a:lumMod val="50000"/>
                  <a:lumOff val="50000"/>
                </a:schemeClr>
              </a:gs>
              <a:gs pos="74000">
                <a:schemeClr val="tx1">
                  <a:lumMod val="75000"/>
                  <a:lumOff val="25000"/>
                </a:schemeClr>
              </a:gs>
              <a:gs pos="51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endParaRPr lang="en-DE" sz="2800" i="1" dirty="0">
              <a:latin typeface="Arial" panose="020B0604020202020204" pitchFamily="34" charset="0"/>
              <a:cs typeface="Arial" panose="020B0604020202020204" pitchFamily="34" charset="0"/>
            </a:endParaRPr>
          </a:p>
        </p:txBody>
      </p:sp>
      <p:sp>
        <p:nvSpPr>
          <p:cNvPr id="30" name="Rechteck: obere Ecken abgerundet 29">
            <a:extLst>
              <a:ext uri="{FF2B5EF4-FFF2-40B4-BE49-F238E27FC236}">
                <a16:creationId xmlns:a16="http://schemas.microsoft.com/office/drawing/2014/main" id="{E3765DF4-C038-4444-9CD3-DA43D4DFEB42}"/>
              </a:ext>
            </a:extLst>
          </p:cNvPr>
          <p:cNvSpPr/>
          <p:nvPr/>
        </p:nvSpPr>
        <p:spPr>
          <a:xfrm rot="16200000">
            <a:off x="717521" y="926438"/>
            <a:ext cx="2110812" cy="3194037"/>
          </a:xfrm>
          <a:prstGeom prst="round2SameRect">
            <a:avLst/>
          </a:prstGeom>
          <a:gradFill>
            <a:gsLst>
              <a:gs pos="83000">
                <a:schemeClr val="bg1">
                  <a:lumMod val="95000"/>
                </a:schemeClr>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sz="2400" b="1" i="1" dirty="0">
              <a:solidFill>
                <a:schemeClr val="tx1"/>
              </a:solidFill>
              <a:latin typeface="Arial" panose="020B0604020202020204" pitchFamily="34" charset="0"/>
              <a:cs typeface="Arial" panose="020B0604020202020204" pitchFamily="34" charset="0"/>
            </a:endParaRPr>
          </a:p>
        </p:txBody>
      </p:sp>
      <p:sp>
        <p:nvSpPr>
          <p:cNvPr id="33" name="Textfeld 32">
            <a:extLst>
              <a:ext uri="{FF2B5EF4-FFF2-40B4-BE49-F238E27FC236}">
                <a16:creationId xmlns:a16="http://schemas.microsoft.com/office/drawing/2014/main" id="{7290FA53-D87D-4C68-8EEC-64E0A62746E9}"/>
              </a:ext>
            </a:extLst>
          </p:cNvPr>
          <p:cNvSpPr txBox="1"/>
          <p:nvPr/>
        </p:nvSpPr>
        <p:spPr>
          <a:xfrm>
            <a:off x="398241" y="1499759"/>
            <a:ext cx="2965079" cy="2154436"/>
          </a:xfrm>
          <a:prstGeom prst="rect">
            <a:avLst/>
          </a:prstGeom>
          <a:noFill/>
        </p:spPr>
        <p:txBody>
          <a:bodyPr wrap="square" rtlCol="0">
            <a:spAutoFit/>
          </a:bodyPr>
          <a:lstStyle/>
          <a:p>
            <a:pPr marL="285750" indent="-285750">
              <a:buFont typeface="Arial" panose="020B0604020202020204" pitchFamily="34" charset="0"/>
              <a:buChar char="•"/>
            </a:pPr>
            <a:r>
              <a:rPr lang="en-GB" sz="900" dirty="0">
                <a:solidFill>
                  <a:srgbClr val="404040"/>
                </a:solidFill>
                <a:latin typeface="Poppins Light"/>
                <a:cs typeface="Poppins Light"/>
              </a:rPr>
              <a:t>Team has supported and been successful in raising over 150 million CAD for junior mining companies.</a:t>
            </a:r>
          </a:p>
          <a:p>
            <a:endParaRPr lang="en-GB" sz="400" dirty="0">
              <a:solidFill>
                <a:srgbClr val="404040"/>
              </a:solidFill>
              <a:latin typeface="Poppins Light"/>
              <a:cs typeface="Poppins Light"/>
            </a:endParaRPr>
          </a:p>
          <a:p>
            <a:pPr marL="285750" indent="-285750">
              <a:buFont typeface="Arial" panose="020B0604020202020204" pitchFamily="34" charset="0"/>
              <a:buChar char="•"/>
            </a:pPr>
            <a:r>
              <a:rPr lang="en-GB" sz="900" dirty="0">
                <a:solidFill>
                  <a:srgbClr val="404040"/>
                </a:solidFill>
                <a:latin typeface="Poppins Light"/>
                <a:cs typeface="Poppins Light"/>
              </a:rPr>
              <a:t>Working  decades in various capacities with Major producers in the Natural Resource sector such as: Rio Tinto; BHP Billiton &amp; Santos Ltd in various global locations</a:t>
            </a:r>
          </a:p>
          <a:p>
            <a:endParaRPr lang="en-GB" sz="400" dirty="0">
              <a:solidFill>
                <a:srgbClr val="404040"/>
              </a:solidFill>
              <a:latin typeface="Poppins Light"/>
              <a:cs typeface="Poppins Light"/>
            </a:endParaRPr>
          </a:p>
          <a:p>
            <a:pPr marL="285750" indent="-285750">
              <a:buFont typeface="Arial" panose="020B0604020202020204" pitchFamily="34" charset="0"/>
              <a:buChar char="•"/>
            </a:pPr>
            <a:r>
              <a:rPr lang="en-GB" sz="900" dirty="0">
                <a:solidFill>
                  <a:srgbClr val="404040"/>
                </a:solidFill>
                <a:latin typeface="Poppins Light"/>
                <a:cs typeface="Poppins Light"/>
              </a:rPr>
              <a:t>Dynamic Team spearheaded by Blake Morgan as CEO, who has taken numerous companies public in the United States, Canada, &amp; Germany.</a:t>
            </a:r>
          </a:p>
          <a:p>
            <a:endParaRPr lang="en-GB" sz="400" dirty="0">
              <a:solidFill>
                <a:srgbClr val="404040"/>
              </a:solidFill>
              <a:latin typeface="Poppins Light"/>
              <a:cs typeface="Poppins Light"/>
            </a:endParaRPr>
          </a:p>
          <a:p>
            <a:pPr marL="285750" indent="-285750">
              <a:buFont typeface="Arial" panose="020B0604020202020204" pitchFamily="34" charset="0"/>
              <a:buChar char="•"/>
            </a:pPr>
            <a:r>
              <a:rPr lang="en-GB" sz="900" dirty="0">
                <a:solidFill>
                  <a:srgbClr val="404040"/>
                </a:solidFill>
                <a:latin typeface="Poppins Light"/>
                <a:cs typeface="Poppins Light"/>
              </a:rPr>
              <a:t>Exceptional collective ability to drive exploration operations towards discoveries. </a:t>
            </a:r>
            <a:endParaRPr lang="en-DE" sz="900" dirty="0">
              <a:solidFill>
                <a:srgbClr val="404040"/>
              </a:solidFill>
              <a:latin typeface="Poppins Light"/>
              <a:cs typeface="Poppins Light"/>
            </a:endParaRPr>
          </a:p>
        </p:txBody>
      </p:sp>
      <p:sp>
        <p:nvSpPr>
          <p:cNvPr id="40" name="Textfeld 39">
            <a:extLst>
              <a:ext uri="{FF2B5EF4-FFF2-40B4-BE49-F238E27FC236}">
                <a16:creationId xmlns:a16="http://schemas.microsoft.com/office/drawing/2014/main" id="{692039C3-D8B6-40AE-8315-2D1537460BB3}"/>
              </a:ext>
            </a:extLst>
          </p:cNvPr>
          <p:cNvSpPr txBox="1"/>
          <p:nvPr/>
        </p:nvSpPr>
        <p:spPr>
          <a:xfrm>
            <a:off x="537103" y="1084875"/>
            <a:ext cx="1929391" cy="400110"/>
          </a:xfrm>
          <a:prstGeom prst="rect">
            <a:avLst/>
          </a:prstGeom>
          <a:noFill/>
        </p:spPr>
        <p:txBody>
          <a:bodyPr wrap="square" rtlCol="0">
            <a:spAutoFit/>
          </a:bodyPr>
          <a:lstStyle/>
          <a:p>
            <a:r>
              <a:rPr lang="en-GB" sz="2000" dirty="0">
                <a:solidFill>
                  <a:schemeClr val="bg1"/>
                </a:solidFill>
                <a:effectLst>
                  <a:outerShdw blurRad="38100" dist="38100" dir="2700000" algn="tl">
                    <a:srgbClr val="000000">
                      <a:alpha val="43137"/>
                    </a:srgbClr>
                  </a:outerShdw>
                </a:effectLst>
                <a:latin typeface="Poppins Medium" panose="020B0604020202020204" charset="0"/>
                <a:cs typeface="Poppins Medium" panose="020B0604020202020204" charset="0"/>
              </a:rPr>
              <a:t>Leadership</a:t>
            </a:r>
            <a:endParaRPr lang="en-DE" sz="2000" dirty="0">
              <a:solidFill>
                <a:schemeClr val="bg1"/>
              </a:solidFill>
              <a:effectLst>
                <a:outerShdw blurRad="38100" dist="38100" dir="2700000" algn="tl">
                  <a:srgbClr val="000000">
                    <a:alpha val="43137"/>
                  </a:srgbClr>
                </a:outerShdw>
              </a:effectLst>
              <a:latin typeface="Poppins Medium" panose="020B0604020202020204" charset="0"/>
              <a:cs typeface="Poppins Medium" panose="020B0604020202020204" charset="0"/>
            </a:endParaRPr>
          </a:p>
        </p:txBody>
      </p:sp>
      <p:sp>
        <p:nvSpPr>
          <p:cNvPr id="44" name="Rechteck: obere Ecken abgerundet 43">
            <a:extLst>
              <a:ext uri="{FF2B5EF4-FFF2-40B4-BE49-F238E27FC236}">
                <a16:creationId xmlns:a16="http://schemas.microsoft.com/office/drawing/2014/main" id="{D7472773-4248-46C7-A174-63142D2283C1}"/>
              </a:ext>
            </a:extLst>
          </p:cNvPr>
          <p:cNvSpPr/>
          <p:nvPr/>
        </p:nvSpPr>
        <p:spPr>
          <a:xfrm rot="16200000">
            <a:off x="470509" y="3406527"/>
            <a:ext cx="2486293" cy="3312575"/>
          </a:xfrm>
          <a:prstGeom prst="round2SameRect">
            <a:avLst/>
          </a:prstGeom>
          <a:gradFill>
            <a:gsLst>
              <a:gs pos="40000">
                <a:schemeClr val="tx1">
                  <a:lumMod val="50000"/>
                  <a:lumOff val="50000"/>
                </a:schemeClr>
              </a:gs>
              <a:gs pos="74000">
                <a:schemeClr val="tx1">
                  <a:lumMod val="75000"/>
                  <a:lumOff val="25000"/>
                </a:schemeClr>
              </a:gs>
              <a:gs pos="51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endParaRPr lang="en-DE" sz="2800" i="1" dirty="0">
              <a:latin typeface="Arial" panose="020B0604020202020204" pitchFamily="34" charset="0"/>
              <a:cs typeface="Arial" panose="020B0604020202020204" pitchFamily="34" charset="0"/>
            </a:endParaRPr>
          </a:p>
        </p:txBody>
      </p:sp>
      <p:sp>
        <p:nvSpPr>
          <p:cNvPr id="46" name="Textfeld 45">
            <a:extLst>
              <a:ext uri="{FF2B5EF4-FFF2-40B4-BE49-F238E27FC236}">
                <a16:creationId xmlns:a16="http://schemas.microsoft.com/office/drawing/2014/main" id="{203AB6D6-5095-460B-85F3-C7CB3C973B43}"/>
              </a:ext>
            </a:extLst>
          </p:cNvPr>
          <p:cNvSpPr txBox="1"/>
          <p:nvPr/>
        </p:nvSpPr>
        <p:spPr>
          <a:xfrm>
            <a:off x="519506" y="3805208"/>
            <a:ext cx="1929391" cy="400110"/>
          </a:xfrm>
          <a:prstGeom prst="rect">
            <a:avLst/>
          </a:prstGeom>
          <a:noFill/>
        </p:spPr>
        <p:txBody>
          <a:bodyPr wrap="square" rtlCol="0">
            <a:spAutoFit/>
          </a:bodyPr>
          <a:lstStyle/>
          <a:p>
            <a:r>
              <a:rPr lang="en-GB" sz="2000" dirty="0">
                <a:solidFill>
                  <a:schemeClr val="bg1"/>
                </a:solidFill>
                <a:effectLst>
                  <a:outerShdw blurRad="38100" dist="38100" dir="2700000" algn="tl">
                    <a:srgbClr val="000000">
                      <a:alpha val="43137"/>
                    </a:srgbClr>
                  </a:outerShdw>
                </a:effectLst>
                <a:latin typeface="Poppins Medium" panose="020B0604020202020204" charset="0"/>
                <a:cs typeface="Poppins Medium" panose="020B0604020202020204" charset="0"/>
              </a:rPr>
              <a:t>Experience</a:t>
            </a:r>
            <a:endParaRPr lang="en-DE" sz="2000" dirty="0">
              <a:solidFill>
                <a:schemeClr val="bg1"/>
              </a:solidFill>
              <a:effectLst>
                <a:outerShdw blurRad="38100" dist="38100" dir="2700000" algn="tl">
                  <a:srgbClr val="000000">
                    <a:alpha val="43137"/>
                  </a:srgbClr>
                </a:outerShdw>
              </a:effectLst>
              <a:latin typeface="Poppins Medium" panose="020B0604020202020204" charset="0"/>
              <a:cs typeface="Poppins Medium" panose="020B0604020202020204" charset="0"/>
            </a:endParaRPr>
          </a:p>
        </p:txBody>
      </p:sp>
      <p:sp>
        <p:nvSpPr>
          <p:cNvPr id="42" name="Rechteck: obere Ecken abgerundet 41">
            <a:extLst>
              <a:ext uri="{FF2B5EF4-FFF2-40B4-BE49-F238E27FC236}">
                <a16:creationId xmlns:a16="http://schemas.microsoft.com/office/drawing/2014/main" id="{C7976B55-B2D8-44CB-B831-9107A31E69F3}"/>
              </a:ext>
            </a:extLst>
          </p:cNvPr>
          <p:cNvSpPr/>
          <p:nvPr/>
        </p:nvSpPr>
        <p:spPr>
          <a:xfrm rot="16200000">
            <a:off x="738683" y="3608675"/>
            <a:ext cx="2068481" cy="3194034"/>
          </a:xfrm>
          <a:prstGeom prst="round2SameRect">
            <a:avLst/>
          </a:prstGeom>
          <a:gradFill>
            <a:gsLst>
              <a:gs pos="83000">
                <a:schemeClr val="bg1">
                  <a:lumMod val="95000"/>
                </a:schemeClr>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sz="2400" b="1" i="1" dirty="0">
              <a:solidFill>
                <a:schemeClr val="tx1"/>
              </a:solidFill>
              <a:latin typeface="Arial" panose="020B0604020202020204" pitchFamily="34" charset="0"/>
              <a:cs typeface="Arial" panose="020B0604020202020204" pitchFamily="34" charset="0"/>
            </a:endParaRPr>
          </a:p>
        </p:txBody>
      </p:sp>
      <p:pic>
        <p:nvPicPr>
          <p:cNvPr id="41" name="Grafik 40">
            <a:extLst>
              <a:ext uri="{FF2B5EF4-FFF2-40B4-BE49-F238E27FC236}">
                <a16:creationId xmlns:a16="http://schemas.microsoft.com/office/drawing/2014/main" id="{AB3A7A9F-9B1A-4FE5-B27B-92413E91FB77}"/>
              </a:ext>
            </a:extLst>
          </p:cNvPr>
          <p:cNvPicPr>
            <a:picLocks noChangeAspect="1"/>
          </p:cNvPicPr>
          <p:nvPr/>
        </p:nvPicPr>
        <p:blipFill>
          <a:blip r:embed="rId4"/>
          <a:stretch>
            <a:fillRect/>
          </a:stretch>
        </p:blipFill>
        <p:spPr>
          <a:xfrm>
            <a:off x="770194" y="5641686"/>
            <a:ext cx="1537710" cy="323213"/>
          </a:xfrm>
          <a:prstGeom prst="rect">
            <a:avLst/>
          </a:prstGeom>
        </p:spPr>
      </p:pic>
      <p:pic>
        <p:nvPicPr>
          <p:cNvPr id="6" name="Grafik 5">
            <a:extLst>
              <a:ext uri="{FF2B5EF4-FFF2-40B4-BE49-F238E27FC236}">
                <a16:creationId xmlns:a16="http://schemas.microsoft.com/office/drawing/2014/main" id="{240E6620-0DF6-40C7-B059-A82729F7B075}"/>
              </a:ext>
            </a:extLst>
          </p:cNvPr>
          <p:cNvPicPr>
            <a:picLocks noChangeAspect="1"/>
          </p:cNvPicPr>
          <p:nvPr/>
        </p:nvPicPr>
        <p:blipFill>
          <a:blip r:embed="rId5"/>
          <a:stretch>
            <a:fillRect/>
          </a:stretch>
        </p:blipFill>
        <p:spPr>
          <a:xfrm>
            <a:off x="770194" y="4960235"/>
            <a:ext cx="1304730" cy="310419"/>
          </a:xfrm>
          <a:prstGeom prst="rect">
            <a:avLst/>
          </a:prstGeom>
        </p:spPr>
      </p:pic>
      <p:pic>
        <p:nvPicPr>
          <p:cNvPr id="8" name="Grafik 7">
            <a:extLst>
              <a:ext uri="{FF2B5EF4-FFF2-40B4-BE49-F238E27FC236}">
                <a16:creationId xmlns:a16="http://schemas.microsoft.com/office/drawing/2014/main" id="{2C8E630E-DD50-4FEB-A2B4-D842C6C3CF6F}"/>
              </a:ext>
            </a:extLst>
          </p:cNvPr>
          <p:cNvPicPr>
            <a:picLocks noChangeAspect="1"/>
          </p:cNvPicPr>
          <p:nvPr/>
        </p:nvPicPr>
        <p:blipFill>
          <a:blip r:embed="rId6"/>
          <a:stretch>
            <a:fillRect/>
          </a:stretch>
        </p:blipFill>
        <p:spPr>
          <a:xfrm>
            <a:off x="770194" y="4392725"/>
            <a:ext cx="1216675" cy="255941"/>
          </a:xfrm>
          <a:prstGeom prst="rect">
            <a:avLst/>
          </a:prstGeom>
        </p:spPr>
      </p:pic>
      <p:sp>
        <p:nvSpPr>
          <p:cNvPr id="37" name="Rechteck 36">
            <a:extLst>
              <a:ext uri="{FF2B5EF4-FFF2-40B4-BE49-F238E27FC236}">
                <a16:creationId xmlns:a16="http://schemas.microsoft.com/office/drawing/2014/main" id="{0B7DDBE7-CB5A-4D4C-BFE7-727B14A26AE9}"/>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2" name="Google Shape;72;p16"/>
          <p:cNvSpPr txBox="1">
            <a:spLocks noGrp="1"/>
          </p:cNvSpPr>
          <p:nvPr>
            <p:ph type="body" idx="1"/>
          </p:nvPr>
        </p:nvSpPr>
        <p:spPr>
          <a:xfrm>
            <a:off x="398245" y="494800"/>
            <a:ext cx="5807822" cy="53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dirty="0">
                <a:solidFill>
                  <a:srgbClr val="D5A660"/>
                </a:solidFill>
                <a:latin typeface="Poppins SemiBold"/>
                <a:ea typeface="Poppins SemiBold"/>
                <a:cs typeface="Poppins SemiBold"/>
                <a:sym typeface="Poppins SemiBold"/>
              </a:rPr>
              <a:t>Strategy</a:t>
            </a:r>
            <a:endParaRPr sz="3600" dirty="0">
              <a:solidFill>
                <a:srgbClr val="D5A660"/>
              </a:solidFill>
              <a:latin typeface="Poppins SemiBold"/>
              <a:ea typeface="Poppins SemiBold"/>
              <a:cs typeface="Poppins SemiBold"/>
              <a:sym typeface="Poppins SemiBold"/>
            </a:endParaRPr>
          </a:p>
        </p:txBody>
      </p:sp>
      <p:pic>
        <p:nvPicPr>
          <p:cNvPr id="73" name="Google Shape;73;p16"/>
          <p:cNvPicPr preferRelativeResize="0"/>
          <p:nvPr/>
        </p:nvPicPr>
        <p:blipFill rotWithShape="1">
          <a:blip r:embed="rId3">
            <a:alphaModFix/>
          </a:blip>
          <a:srcRect/>
          <a:stretch/>
        </p:blipFill>
        <p:spPr>
          <a:xfrm>
            <a:off x="10914731" y="266672"/>
            <a:ext cx="898068" cy="898068"/>
          </a:xfrm>
          <a:prstGeom prst="rect">
            <a:avLst/>
          </a:prstGeom>
          <a:noFill/>
          <a:ln>
            <a:noFill/>
          </a:ln>
        </p:spPr>
      </p:pic>
      <p:sp>
        <p:nvSpPr>
          <p:cNvPr id="29" name="Rechteck: obere Ecken abgerundet 28">
            <a:extLst>
              <a:ext uri="{FF2B5EF4-FFF2-40B4-BE49-F238E27FC236}">
                <a16:creationId xmlns:a16="http://schemas.microsoft.com/office/drawing/2014/main" id="{2B6DF3AA-9C99-4F40-B85C-AE3802310272}"/>
              </a:ext>
            </a:extLst>
          </p:cNvPr>
          <p:cNvSpPr/>
          <p:nvPr/>
        </p:nvSpPr>
        <p:spPr>
          <a:xfrm rot="16200000">
            <a:off x="7275888" y="-2468684"/>
            <a:ext cx="898067" cy="8238160"/>
          </a:xfrm>
          <a:prstGeom prst="round2SameRect">
            <a:avLst/>
          </a:prstGeom>
          <a:gradFill>
            <a:gsLst>
              <a:gs pos="40000">
                <a:schemeClr val="tx1">
                  <a:lumMod val="50000"/>
                  <a:lumOff val="50000"/>
                </a:schemeClr>
              </a:gs>
              <a:gs pos="74000">
                <a:schemeClr val="tx1">
                  <a:lumMod val="75000"/>
                  <a:lumOff val="25000"/>
                </a:schemeClr>
              </a:gs>
              <a:gs pos="51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endParaRPr lang="en-DE" sz="2800" i="1" dirty="0">
              <a:latin typeface="Arial" panose="020B0604020202020204" pitchFamily="34" charset="0"/>
              <a:cs typeface="Arial" panose="020B0604020202020204" pitchFamily="34" charset="0"/>
            </a:endParaRPr>
          </a:p>
        </p:txBody>
      </p:sp>
      <p:sp>
        <p:nvSpPr>
          <p:cNvPr id="35" name="Rechteck 34">
            <a:extLst>
              <a:ext uri="{FF2B5EF4-FFF2-40B4-BE49-F238E27FC236}">
                <a16:creationId xmlns:a16="http://schemas.microsoft.com/office/drawing/2014/main" id="{82019FBF-3756-4CCF-9D57-27386F16AA05}"/>
              </a:ext>
            </a:extLst>
          </p:cNvPr>
          <p:cNvSpPr/>
          <p:nvPr/>
        </p:nvSpPr>
        <p:spPr>
          <a:xfrm>
            <a:off x="5011946" y="2160665"/>
            <a:ext cx="6832053" cy="4150709"/>
          </a:xfrm>
          <a:prstGeom prst="rect">
            <a:avLst/>
          </a:prstGeom>
          <a:gradFill>
            <a:gsLst>
              <a:gs pos="0">
                <a:schemeClr val="tx1">
                  <a:lumMod val="75000"/>
                  <a:lumOff val="25000"/>
                </a:schemeClr>
              </a:gs>
              <a:gs pos="82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sz="2800" i="1" dirty="0">
              <a:latin typeface="Arial Narrow" panose="020B0606020202030204" pitchFamily="34" charset="0"/>
              <a:cs typeface="Arial" panose="020B0604020202020204" pitchFamily="34" charset="0"/>
            </a:endParaRPr>
          </a:p>
        </p:txBody>
      </p:sp>
      <p:sp>
        <p:nvSpPr>
          <p:cNvPr id="37" name="Rechteck: obere Ecken abgerundet 36">
            <a:extLst>
              <a:ext uri="{FF2B5EF4-FFF2-40B4-BE49-F238E27FC236}">
                <a16:creationId xmlns:a16="http://schemas.microsoft.com/office/drawing/2014/main" id="{55DFE51D-7F08-4F5E-BF90-13540216FA01}"/>
              </a:ext>
            </a:extLst>
          </p:cNvPr>
          <p:cNvSpPr/>
          <p:nvPr/>
        </p:nvSpPr>
        <p:spPr>
          <a:xfrm rot="16200000">
            <a:off x="2197507" y="3569000"/>
            <a:ext cx="4153768" cy="1337097"/>
          </a:xfrm>
          <a:prstGeom prst="round2SameRect">
            <a:avLst/>
          </a:prstGeom>
          <a:gradFill>
            <a:gsLst>
              <a:gs pos="40000">
                <a:schemeClr val="tx1">
                  <a:lumMod val="50000"/>
                  <a:lumOff val="50000"/>
                </a:schemeClr>
              </a:gs>
              <a:gs pos="74000">
                <a:schemeClr val="tx1">
                  <a:lumMod val="75000"/>
                  <a:lumOff val="25000"/>
                </a:schemeClr>
              </a:gs>
              <a:gs pos="51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endParaRPr lang="en-DE" sz="2800" i="1" dirty="0">
              <a:latin typeface="Arial" panose="020B0604020202020204" pitchFamily="34" charset="0"/>
              <a:cs typeface="Arial" panose="020B0604020202020204" pitchFamily="34" charset="0"/>
            </a:endParaRPr>
          </a:p>
        </p:txBody>
      </p:sp>
      <p:sp>
        <p:nvSpPr>
          <p:cNvPr id="38" name="Rechteck: obere Ecken abgerundet 37">
            <a:extLst>
              <a:ext uri="{FF2B5EF4-FFF2-40B4-BE49-F238E27FC236}">
                <a16:creationId xmlns:a16="http://schemas.microsoft.com/office/drawing/2014/main" id="{421AB633-2654-44DF-BDF3-A4789B205B57}"/>
              </a:ext>
            </a:extLst>
          </p:cNvPr>
          <p:cNvSpPr/>
          <p:nvPr/>
        </p:nvSpPr>
        <p:spPr>
          <a:xfrm rot="16200000">
            <a:off x="2341087" y="3629296"/>
            <a:ext cx="3996000" cy="1207698"/>
          </a:xfrm>
          <a:prstGeom prst="round2SameRect">
            <a:avLst/>
          </a:prstGeom>
          <a:gradFill>
            <a:gsLst>
              <a:gs pos="83000">
                <a:schemeClr val="bg1">
                  <a:lumMod val="95000"/>
                </a:schemeClr>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sz="2400" b="1" i="1" dirty="0">
              <a:solidFill>
                <a:schemeClr val="tx1"/>
              </a:solidFill>
              <a:latin typeface="Arial" panose="020B0604020202020204" pitchFamily="34" charset="0"/>
              <a:cs typeface="Arial" panose="020B0604020202020204" pitchFamily="34" charset="0"/>
            </a:endParaRPr>
          </a:p>
        </p:txBody>
      </p:sp>
      <p:sp>
        <p:nvSpPr>
          <p:cNvPr id="39" name="Rechteck 38">
            <a:extLst>
              <a:ext uri="{FF2B5EF4-FFF2-40B4-BE49-F238E27FC236}">
                <a16:creationId xmlns:a16="http://schemas.microsoft.com/office/drawing/2014/main" id="{7017B05F-ADB9-4EB6-918D-945CB0BCFFC6}"/>
              </a:ext>
            </a:extLst>
          </p:cNvPr>
          <p:cNvSpPr/>
          <p:nvPr/>
        </p:nvSpPr>
        <p:spPr>
          <a:xfrm>
            <a:off x="5011947" y="2236574"/>
            <a:ext cx="6832052" cy="3996000"/>
          </a:xfrm>
          <a:prstGeom prst="rect">
            <a:avLst/>
          </a:prstGeom>
          <a:gradFill>
            <a:gsLst>
              <a:gs pos="83000">
                <a:schemeClr val="bg1">
                  <a:lumMod val="95000"/>
                </a:schemeClr>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sz="2800" i="1" dirty="0">
              <a:solidFill>
                <a:schemeClr val="tx1"/>
              </a:solidFill>
              <a:latin typeface="Arial" panose="020B0604020202020204" pitchFamily="34" charset="0"/>
              <a:cs typeface="Arial" panose="020B0604020202020204" pitchFamily="34" charset="0"/>
            </a:endParaRPr>
          </a:p>
        </p:txBody>
      </p:sp>
      <p:sp>
        <p:nvSpPr>
          <p:cNvPr id="40" name="Rechteck: obere Ecken abgerundet 39">
            <a:extLst>
              <a:ext uri="{FF2B5EF4-FFF2-40B4-BE49-F238E27FC236}">
                <a16:creationId xmlns:a16="http://schemas.microsoft.com/office/drawing/2014/main" id="{425EAA29-1478-474C-B1D2-17FD8FF03301}"/>
              </a:ext>
            </a:extLst>
          </p:cNvPr>
          <p:cNvSpPr/>
          <p:nvPr/>
        </p:nvSpPr>
        <p:spPr>
          <a:xfrm rot="16200000">
            <a:off x="7403698" y="-2405864"/>
            <a:ext cx="771841" cy="8108761"/>
          </a:xfrm>
          <a:prstGeom prst="round2SameRect">
            <a:avLst/>
          </a:prstGeom>
          <a:gradFill>
            <a:gsLst>
              <a:gs pos="83000">
                <a:schemeClr val="bg1">
                  <a:lumMod val="95000"/>
                </a:schemeClr>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sz="2400" b="1" i="1" dirty="0">
              <a:solidFill>
                <a:schemeClr val="tx1"/>
              </a:solidFill>
              <a:latin typeface="Arial" panose="020B0604020202020204" pitchFamily="34" charset="0"/>
              <a:cs typeface="Arial" panose="020B0604020202020204" pitchFamily="34" charset="0"/>
            </a:endParaRPr>
          </a:p>
        </p:txBody>
      </p:sp>
      <p:sp>
        <p:nvSpPr>
          <p:cNvPr id="33" name="Textfeld 32">
            <a:extLst>
              <a:ext uri="{FF2B5EF4-FFF2-40B4-BE49-F238E27FC236}">
                <a16:creationId xmlns:a16="http://schemas.microsoft.com/office/drawing/2014/main" id="{7290FA53-D87D-4C68-8EEC-64E0A62746E9}"/>
              </a:ext>
            </a:extLst>
          </p:cNvPr>
          <p:cNvSpPr txBox="1"/>
          <p:nvPr/>
        </p:nvSpPr>
        <p:spPr>
          <a:xfrm>
            <a:off x="3851530" y="1311689"/>
            <a:ext cx="10834817" cy="707886"/>
          </a:xfrm>
          <a:prstGeom prst="rect">
            <a:avLst/>
          </a:prstGeom>
          <a:noFill/>
        </p:spPr>
        <p:txBody>
          <a:bodyPr wrap="square" rtlCol="0">
            <a:spAutoFit/>
          </a:bodyPr>
          <a:lstStyle/>
          <a:p>
            <a:r>
              <a:rPr lang="en-GB" sz="2000" b="1" i="1" dirty="0">
                <a:solidFill>
                  <a:schemeClr val="tx1"/>
                </a:solidFill>
                <a:latin typeface="Poppins Medium" panose="020B0604020202020204" charset="0"/>
                <a:cs typeface="Poppins Medium" panose="020B0604020202020204" charset="0"/>
              </a:rPr>
              <a:t>Reviving the lost traces of </a:t>
            </a:r>
            <a:r>
              <a:rPr lang="en-GB" sz="2000" b="1" i="1" dirty="0">
                <a:solidFill>
                  <a:schemeClr val="bg1"/>
                </a:solidFill>
                <a:effectLst>
                  <a:outerShdw blurRad="38100" dist="38100" dir="2700000" algn="tl">
                    <a:srgbClr val="000000">
                      <a:alpha val="43137"/>
                    </a:srgbClr>
                  </a:outerShdw>
                </a:effectLst>
                <a:latin typeface="Poppins Medium" panose="020B0604020202020204" charset="0"/>
                <a:cs typeface="Poppins Medium" panose="020B0604020202020204" charset="0"/>
              </a:rPr>
              <a:t>High-grade</a:t>
            </a:r>
            <a:r>
              <a:rPr lang="en-GB" sz="2000" b="1" i="1" dirty="0">
                <a:solidFill>
                  <a:schemeClr val="tx1"/>
                </a:solidFill>
                <a:latin typeface="Poppins Medium" panose="020B0604020202020204" charset="0"/>
                <a:cs typeface="Poppins Medium" panose="020B0604020202020204" charset="0"/>
              </a:rPr>
              <a:t> exploration results </a:t>
            </a:r>
          </a:p>
          <a:p>
            <a:r>
              <a:rPr lang="en-GB" sz="2000" b="1" i="1" dirty="0">
                <a:solidFill>
                  <a:schemeClr val="tx1"/>
                </a:solidFill>
                <a:latin typeface="Poppins Medium" panose="020B0604020202020204" charset="0"/>
                <a:cs typeface="Poppins Medium" panose="020B0604020202020204" charset="0"/>
              </a:rPr>
              <a:t>in </a:t>
            </a:r>
            <a:r>
              <a:rPr lang="en-GB" sz="2000" b="1" i="1" dirty="0">
                <a:solidFill>
                  <a:schemeClr val="bg1"/>
                </a:solidFill>
                <a:effectLst>
                  <a:outerShdw blurRad="38100" dist="38100" dir="2700000" algn="tl">
                    <a:srgbClr val="000000">
                      <a:alpha val="43137"/>
                    </a:srgbClr>
                  </a:outerShdw>
                </a:effectLst>
                <a:latin typeface="Poppins Medium" panose="020B0604020202020204" charset="0"/>
                <a:cs typeface="Poppins Medium" panose="020B0604020202020204" charset="0"/>
              </a:rPr>
              <a:t>British Columbia</a:t>
            </a:r>
            <a:r>
              <a:rPr lang="en-GB" sz="2000" b="1" i="1" dirty="0">
                <a:solidFill>
                  <a:schemeClr val="tx1"/>
                </a:solidFill>
                <a:latin typeface="Poppins Medium" panose="020B0604020202020204" charset="0"/>
                <a:cs typeface="Poppins Medium" panose="020B0604020202020204" charset="0"/>
              </a:rPr>
              <a:t> to target  </a:t>
            </a:r>
            <a:r>
              <a:rPr lang="en-GB" sz="2000" b="1" i="1" dirty="0">
                <a:solidFill>
                  <a:schemeClr val="bg1"/>
                </a:solidFill>
                <a:effectLst>
                  <a:outerShdw blurRad="38100" dist="38100" dir="2700000" algn="tl">
                    <a:srgbClr val="000000">
                      <a:alpha val="43137"/>
                    </a:srgbClr>
                  </a:outerShdw>
                </a:effectLst>
                <a:latin typeface="Poppins Medium" panose="020B0604020202020204" charset="0"/>
                <a:cs typeface="Poppins Medium" panose="020B0604020202020204" charset="0"/>
              </a:rPr>
              <a:t>new</a:t>
            </a:r>
            <a:r>
              <a:rPr lang="en-GB" sz="2000" b="1" i="1" dirty="0">
                <a:solidFill>
                  <a:schemeClr val="tx1"/>
                </a:solidFill>
                <a:effectLst>
                  <a:outerShdw blurRad="38100" dist="38100" dir="2700000" algn="tl">
                    <a:srgbClr val="000000">
                      <a:alpha val="43137"/>
                    </a:srgbClr>
                  </a:outerShdw>
                </a:effectLst>
                <a:latin typeface="Poppins Medium" panose="020B0604020202020204" charset="0"/>
                <a:cs typeface="Poppins Medium" panose="020B0604020202020204" charset="0"/>
              </a:rPr>
              <a:t> </a:t>
            </a:r>
            <a:r>
              <a:rPr lang="en-GB" sz="2000" b="1" i="1" dirty="0">
                <a:solidFill>
                  <a:schemeClr val="bg1"/>
                </a:solidFill>
                <a:effectLst>
                  <a:outerShdw blurRad="38100" dist="38100" dir="2700000" algn="tl">
                    <a:srgbClr val="000000">
                      <a:alpha val="43137"/>
                    </a:srgbClr>
                  </a:outerShdw>
                </a:effectLst>
                <a:latin typeface="Poppins Medium" panose="020B0604020202020204" charset="0"/>
                <a:cs typeface="Poppins Medium" panose="020B0604020202020204" charset="0"/>
              </a:rPr>
              <a:t>discoveries</a:t>
            </a:r>
            <a:r>
              <a:rPr lang="en-GB" sz="2000" b="1" i="1" dirty="0">
                <a:solidFill>
                  <a:schemeClr val="tx1"/>
                </a:solidFill>
                <a:latin typeface="Poppins Medium" panose="020B0604020202020204" charset="0"/>
                <a:cs typeface="Poppins Medium" panose="020B0604020202020204" charset="0"/>
              </a:rPr>
              <a:t>.</a:t>
            </a:r>
            <a:endParaRPr lang="en-DE" sz="2000" b="1" i="1" dirty="0">
              <a:solidFill>
                <a:schemeClr val="tx1"/>
              </a:solidFill>
              <a:latin typeface="Poppins Medium" panose="020B0604020202020204" charset="0"/>
              <a:cs typeface="Poppins Medium" panose="020B0604020202020204" charset="0"/>
            </a:endParaRPr>
          </a:p>
        </p:txBody>
      </p:sp>
      <p:sp>
        <p:nvSpPr>
          <p:cNvPr id="42" name="Google Shape;89;p17">
            <a:extLst>
              <a:ext uri="{FF2B5EF4-FFF2-40B4-BE49-F238E27FC236}">
                <a16:creationId xmlns:a16="http://schemas.microsoft.com/office/drawing/2014/main" id="{B0923477-2892-4D49-8375-593D59F29C57}"/>
              </a:ext>
            </a:extLst>
          </p:cNvPr>
          <p:cNvSpPr txBox="1">
            <a:spLocks/>
          </p:cNvSpPr>
          <p:nvPr/>
        </p:nvSpPr>
        <p:spPr>
          <a:xfrm>
            <a:off x="5011947" y="2175397"/>
            <a:ext cx="6800852" cy="356214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buSzPts val="1120"/>
            </a:pPr>
            <a:r>
              <a:rPr lang="en-GB" sz="1200" dirty="0">
                <a:solidFill>
                  <a:schemeClr val="accent1">
                    <a:lumMod val="75000"/>
                  </a:schemeClr>
                </a:solidFill>
                <a:latin typeface="Poppins Medium"/>
                <a:ea typeface="Poppins Medium"/>
                <a:cs typeface="Poppins Medium"/>
                <a:sym typeface="Poppins Medium"/>
              </a:rPr>
              <a:t>Strong  Mining  Ecosystem</a:t>
            </a:r>
          </a:p>
          <a:p>
            <a:pPr marL="285750" indent="-2946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326  active  exploration Projects</a:t>
            </a:r>
          </a:p>
          <a:p>
            <a:pPr marL="285750" indent="-2946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$660 million exploration spending (2021) </a:t>
            </a:r>
          </a:p>
          <a:p>
            <a:pPr marL="285750" indent="-2946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1,442,319 meters of drilling  </a:t>
            </a:r>
          </a:p>
          <a:p>
            <a:pPr marL="285750" indent="-2946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17 operating  Mines</a:t>
            </a:r>
          </a:p>
          <a:p>
            <a:pPr>
              <a:lnSpc>
                <a:spcPct val="115000"/>
              </a:lnSpc>
              <a:buSzPts val="1120"/>
            </a:pPr>
            <a:r>
              <a:rPr lang="en-GB" sz="1200" dirty="0">
                <a:solidFill>
                  <a:schemeClr val="accent1">
                    <a:lumMod val="75000"/>
                  </a:schemeClr>
                </a:solidFill>
                <a:latin typeface="Poppins Medium"/>
                <a:cs typeface="Poppins Medium"/>
                <a:sym typeface="Poppins Medium"/>
              </a:rPr>
              <a:t>Geological Potential </a:t>
            </a:r>
          </a:p>
          <a:p>
            <a:pPr marL="285750" indent="-2946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A diverse range of commodities including precious, base, and industrial metals</a:t>
            </a:r>
          </a:p>
          <a:p>
            <a:pPr marL="285750" indent="-2946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$12.6 billion in Mineral Production in 2021</a:t>
            </a:r>
            <a:endParaRPr lang="en-GB" sz="1100" i="1" dirty="0">
              <a:solidFill>
                <a:schemeClr val="dk1"/>
              </a:solidFill>
              <a:latin typeface="Poppins Light"/>
              <a:ea typeface="Poppins Light"/>
              <a:cs typeface="Poppins Light"/>
              <a:sym typeface="Poppins Light"/>
            </a:endParaRPr>
          </a:p>
          <a:p>
            <a:pPr>
              <a:lnSpc>
                <a:spcPct val="115000"/>
              </a:lnSpc>
              <a:buSzPts val="1120"/>
            </a:pPr>
            <a:r>
              <a:rPr lang="en-GB" sz="1200" dirty="0">
                <a:solidFill>
                  <a:schemeClr val="accent1">
                    <a:lumMod val="75000"/>
                  </a:schemeClr>
                </a:solidFill>
                <a:latin typeface="Poppins Medium"/>
                <a:cs typeface="Poppins Medium"/>
                <a:sym typeface="Poppins Medium"/>
              </a:rPr>
              <a:t>Effective  Regulations</a:t>
            </a:r>
          </a:p>
          <a:p>
            <a:pPr marL="171450" indent="-1803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Ranked least risk jurisdiction in 2017 and 2019</a:t>
            </a:r>
          </a:p>
          <a:p>
            <a:pPr marL="171450" indent="-1803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Seen as a Tier 1 </a:t>
            </a:r>
            <a:r>
              <a:rPr lang="en-GB" sz="1100" dirty="0" err="1">
                <a:solidFill>
                  <a:srgbClr val="222222"/>
                </a:solidFill>
                <a:latin typeface="Poppins Light"/>
                <a:ea typeface="Poppins Light"/>
                <a:cs typeface="Poppins Light"/>
                <a:sym typeface="Poppins Light"/>
              </a:rPr>
              <a:t>center</a:t>
            </a:r>
            <a:r>
              <a:rPr lang="en-GB" sz="1100" dirty="0">
                <a:solidFill>
                  <a:srgbClr val="222222"/>
                </a:solidFill>
                <a:latin typeface="Poppins Light"/>
                <a:ea typeface="Poppins Light"/>
                <a:cs typeface="Poppins Light"/>
                <a:sym typeface="Poppins Light"/>
              </a:rPr>
              <a:t> for geological, financial, environment, and social expertise</a:t>
            </a:r>
          </a:p>
          <a:p>
            <a:pPr>
              <a:lnSpc>
                <a:spcPct val="115000"/>
              </a:lnSpc>
              <a:buSzPts val="1120"/>
            </a:pPr>
            <a:r>
              <a:rPr lang="en-GB" sz="1200" dirty="0">
                <a:solidFill>
                  <a:schemeClr val="accent1">
                    <a:lumMod val="75000"/>
                  </a:schemeClr>
                </a:solidFill>
                <a:latin typeface="Poppins Medium"/>
                <a:cs typeface="Poppins Medium"/>
                <a:sym typeface="Poppins Medium"/>
              </a:rPr>
              <a:t>Lasting Indigenous Partnerships </a:t>
            </a:r>
          </a:p>
          <a:p>
            <a:pPr marL="285750" indent="-2946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Exploration and mining account for over 2/3 of all Indigenous employment in the sector</a:t>
            </a:r>
          </a:p>
          <a:p>
            <a:pPr>
              <a:lnSpc>
                <a:spcPct val="115000"/>
              </a:lnSpc>
              <a:buSzPts val="1120"/>
            </a:pPr>
            <a:r>
              <a:rPr lang="en-GB" sz="1200" dirty="0">
                <a:solidFill>
                  <a:schemeClr val="accent1">
                    <a:lumMod val="75000"/>
                  </a:schemeClr>
                </a:solidFill>
                <a:latin typeface="Poppins Medium"/>
                <a:cs typeface="Poppins Medium"/>
                <a:sym typeface="Poppins Medium"/>
              </a:rPr>
              <a:t>Infrastructure  For Mining  </a:t>
            </a:r>
          </a:p>
          <a:p>
            <a:pPr marL="285750" indent="-2946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Ocean Ports, Hydroelectric Power, All-season highways </a:t>
            </a:r>
            <a:endParaRPr lang="en-GB" sz="1100" dirty="0">
              <a:solidFill>
                <a:srgbClr val="D5A660"/>
              </a:solidFill>
              <a:latin typeface="Poppins Light"/>
              <a:ea typeface="Poppins Light"/>
              <a:cs typeface="Poppins Light"/>
              <a:sym typeface="Poppins Light"/>
            </a:endParaRPr>
          </a:p>
          <a:p>
            <a:pPr>
              <a:lnSpc>
                <a:spcPct val="115000"/>
              </a:lnSpc>
              <a:buSzPts val="1120"/>
            </a:pPr>
            <a:r>
              <a:rPr lang="en-GB" sz="1200" dirty="0">
                <a:solidFill>
                  <a:schemeClr val="accent1">
                    <a:lumMod val="75000"/>
                  </a:schemeClr>
                </a:solidFill>
                <a:latin typeface="Poppins Medium"/>
                <a:cs typeface="Poppins Medium"/>
                <a:sym typeface="Poppins Medium"/>
              </a:rPr>
              <a:t>Choice Destination for Responsibility  Sources Metals</a:t>
            </a:r>
          </a:p>
          <a:p>
            <a:pPr marL="285750" indent="-2946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Progressive Climate policies </a:t>
            </a:r>
          </a:p>
          <a:p>
            <a:pPr marL="285750" indent="-2946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Skilled Labour  </a:t>
            </a:r>
          </a:p>
          <a:p>
            <a:pPr>
              <a:lnSpc>
                <a:spcPct val="115000"/>
              </a:lnSpc>
              <a:buSzPts val="1120"/>
            </a:pPr>
            <a:r>
              <a:rPr lang="en-GB" sz="1200" dirty="0">
                <a:solidFill>
                  <a:schemeClr val="accent1">
                    <a:lumMod val="75000"/>
                  </a:schemeClr>
                </a:solidFill>
                <a:latin typeface="Poppins Medium"/>
                <a:cs typeface="Poppins Medium"/>
                <a:sym typeface="Poppins Medium"/>
              </a:rPr>
              <a:t>In Demand: B.C.’s Abundance of Critical Minerals  </a:t>
            </a:r>
          </a:p>
          <a:p>
            <a:pPr marL="285750" indent="-294640" algn="just">
              <a:lnSpc>
                <a:spcPct val="115000"/>
              </a:lnSpc>
              <a:buClr>
                <a:srgbClr val="222222"/>
              </a:buClr>
              <a:buSzPts val="1100"/>
              <a:buFont typeface="Poppins Light"/>
              <a:buChar char="•"/>
            </a:pPr>
            <a:r>
              <a:rPr lang="en-GB" sz="1100" dirty="0">
                <a:solidFill>
                  <a:srgbClr val="222222"/>
                </a:solidFill>
                <a:latin typeface="Poppins Light"/>
                <a:ea typeface="Poppins Light"/>
                <a:cs typeface="Poppins Light"/>
                <a:sym typeface="Poppins Light"/>
              </a:rPr>
              <a:t>The province hosts many of the minerals that are projected to be in global high demand</a:t>
            </a:r>
          </a:p>
          <a:p>
            <a:pPr>
              <a:lnSpc>
                <a:spcPct val="115000"/>
              </a:lnSpc>
              <a:spcBef>
                <a:spcPts val="1000"/>
              </a:spcBef>
              <a:buSzPts val="1360"/>
            </a:pPr>
            <a:endParaRPr lang="en-GB" sz="1100" dirty="0">
              <a:latin typeface="Poppins Light"/>
              <a:ea typeface="Poppins Light"/>
              <a:cs typeface="Poppins Light"/>
              <a:sym typeface="Poppins Light"/>
            </a:endParaRPr>
          </a:p>
        </p:txBody>
      </p:sp>
      <p:pic>
        <p:nvPicPr>
          <p:cNvPr id="47" name="Google Shape;91;p17">
            <a:extLst>
              <a:ext uri="{FF2B5EF4-FFF2-40B4-BE49-F238E27FC236}">
                <a16:creationId xmlns:a16="http://schemas.microsoft.com/office/drawing/2014/main" id="{2DDD5FAE-CCF5-403C-BDB4-127AD0258E5F}"/>
              </a:ext>
            </a:extLst>
          </p:cNvPr>
          <p:cNvPicPr preferRelativeResize="0"/>
          <p:nvPr/>
        </p:nvPicPr>
        <p:blipFill rotWithShape="1">
          <a:blip r:embed="rId4">
            <a:alphaModFix/>
          </a:blip>
          <a:srcRect l="34636" t="93319" b="-157"/>
          <a:stretch/>
        </p:blipFill>
        <p:spPr>
          <a:xfrm>
            <a:off x="424204" y="5980362"/>
            <a:ext cx="2909198" cy="403189"/>
          </a:xfrm>
          <a:prstGeom prst="rect">
            <a:avLst/>
          </a:prstGeom>
          <a:noFill/>
          <a:ln>
            <a:noFill/>
          </a:ln>
        </p:spPr>
      </p:pic>
      <p:sp>
        <p:nvSpPr>
          <p:cNvPr id="48" name="Textfeld 47">
            <a:extLst>
              <a:ext uri="{FF2B5EF4-FFF2-40B4-BE49-F238E27FC236}">
                <a16:creationId xmlns:a16="http://schemas.microsoft.com/office/drawing/2014/main" id="{0BE94C45-DF23-4F26-A60D-75804FE990A3}"/>
              </a:ext>
            </a:extLst>
          </p:cNvPr>
          <p:cNvSpPr txBox="1"/>
          <p:nvPr/>
        </p:nvSpPr>
        <p:spPr>
          <a:xfrm>
            <a:off x="3674850" y="3558193"/>
            <a:ext cx="1655344" cy="830997"/>
          </a:xfrm>
          <a:prstGeom prst="rect">
            <a:avLst/>
          </a:prstGeom>
          <a:noFill/>
        </p:spPr>
        <p:txBody>
          <a:bodyPr wrap="square" rtlCol="0">
            <a:spAutoFit/>
          </a:bodyPr>
          <a:lstStyle/>
          <a:p>
            <a:r>
              <a:rPr lang="en-GB" sz="1600" b="1" i="1" dirty="0">
                <a:solidFill>
                  <a:schemeClr val="tx1"/>
                </a:solidFill>
                <a:effectLst>
                  <a:outerShdw blurRad="38100" dist="38100" dir="2700000" algn="tl">
                    <a:srgbClr val="000000">
                      <a:alpha val="43137"/>
                    </a:srgbClr>
                  </a:outerShdw>
                </a:effectLst>
                <a:latin typeface="Poppins Medium" panose="020B0604020202020204" charset="0"/>
                <a:cs typeface="Poppins Medium" panose="020B0604020202020204" charset="0"/>
              </a:rPr>
              <a:t>Why</a:t>
            </a:r>
          </a:p>
          <a:p>
            <a:r>
              <a:rPr lang="en-GB" sz="1600" b="1" i="1" dirty="0">
                <a:solidFill>
                  <a:schemeClr val="tx1"/>
                </a:solidFill>
                <a:effectLst>
                  <a:outerShdw blurRad="38100" dist="38100" dir="2700000" algn="tl">
                    <a:srgbClr val="000000">
                      <a:alpha val="43137"/>
                    </a:srgbClr>
                  </a:outerShdw>
                </a:effectLst>
                <a:latin typeface="Poppins Medium" panose="020B0604020202020204" charset="0"/>
                <a:cs typeface="Poppins Medium" panose="020B0604020202020204" charset="0"/>
              </a:rPr>
              <a:t>British </a:t>
            </a:r>
          </a:p>
          <a:p>
            <a:r>
              <a:rPr lang="en-GB" sz="1600" b="1" i="1" dirty="0">
                <a:solidFill>
                  <a:schemeClr val="tx1"/>
                </a:solidFill>
                <a:effectLst>
                  <a:outerShdw blurRad="38100" dist="38100" dir="2700000" algn="tl">
                    <a:srgbClr val="000000">
                      <a:alpha val="43137"/>
                    </a:srgbClr>
                  </a:outerShdw>
                </a:effectLst>
                <a:latin typeface="Poppins Medium" panose="020B0604020202020204" charset="0"/>
                <a:cs typeface="Poppins Medium" panose="020B0604020202020204" charset="0"/>
              </a:rPr>
              <a:t>Columbia?</a:t>
            </a:r>
            <a:endParaRPr lang="en-DE" sz="1600" b="1" i="1" dirty="0">
              <a:solidFill>
                <a:schemeClr val="tx1"/>
              </a:solidFill>
              <a:effectLst>
                <a:outerShdw blurRad="38100" dist="38100" dir="2700000" algn="tl">
                  <a:srgbClr val="000000">
                    <a:alpha val="43137"/>
                  </a:srgbClr>
                </a:outerShdw>
              </a:effectLst>
              <a:latin typeface="Poppins Medium" panose="020B0604020202020204" charset="0"/>
              <a:cs typeface="Poppins Medium" panose="020B0604020202020204" charset="0"/>
            </a:endParaRPr>
          </a:p>
        </p:txBody>
      </p:sp>
      <p:grpSp>
        <p:nvGrpSpPr>
          <p:cNvPr id="25" name="Gruppieren 24">
            <a:extLst>
              <a:ext uri="{FF2B5EF4-FFF2-40B4-BE49-F238E27FC236}">
                <a16:creationId xmlns:a16="http://schemas.microsoft.com/office/drawing/2014/main" id="{B3143A36-C7A1-4415-A49E-2FFD81230F36}"/>
              </a:ext>
            </a:extLst>
          </p:cNvPr>
          <p:cNvGrpSpPr/>
          <p:nvPr/>
        </p:nvGrpSpPr>
        <p:grpSpPr>
          <a:xfrm>
            <a:off x="184582" y="1546887"/>
            <a:ext cx="3244418" cy="3533192"/>
            <a:chOff x="233790" y="2264260"/>
            <a:chExt cx="3139432" cy="3418862"/>
          </a:xfrm>
        </p:grpSpPr>
        <p:grpSp>
          <p:nvGrpSpPr>
            <p:cNvPr id="20" name="Gruppieren 19">
              <a:extLst>
                <a:ext uri="{FF2B5EF4-FFF2-40B4-BE49-F238E27FC236}">
                  <a16:creationId xmlns:a16="http://schemas.microsoft.com/office/drawing/2014/main" id="{D9C20C62-5C27-4EB9-AEC9-06E8EDEBD0D6}"/>
                </a:ext>
              </a:extLst>
            </p:cNvPr>
            <p:cNvGrpSpPr/>
            <p:nvPr/>
          </p:nvGrpSpPr>
          <p:grpSpPr>
            <a:xfrm>
              <a:off x="233790" y="2264260"/>
              <a:ext cx="3139432" cy="3418862"/>
              <a:chOff x="-47418" y="2121895"/>
              <a:chExt cx="3591135" cy="3910770"/>
            </a:xfrm>
          </p:grpSpPr>
          <p:pic>
            <p:nvPicPr>
              <p:cNvPr id="44" name="Grafik 43">
                <a:extLst>
                  <a:ext uri="{FF2B5EF4-FFF2-40B4-BE49-F238E27FC236}">
                    <a16:creationId xmlns:a16="http://schemas.microsoft.com/office/drawing/2014/main" id="{175853B0-9566-4E3F-9340-46CC38C684A1}"/>
                  </a:ext>
                </a:extLst>
              </p:cNvPr>
              <p:cNvPicPr>
                <a:picLocks noChangeAspect="1"/>
              </p:cNvPicPr>
              <p:nvPr/>
            </p:nvPicPr>
            <p:blipFill>
              <a:blip r:embed="rId5"/>
              <a:stretch>
                <a:fillRect/>
              </a:stretch>
            </p:blipFill>
            <p:spPr>
              <a:xfrm rot="21291313">
                <a:off x="-47418" y="2121895"/>
                <a:ext cx="3591135" cy="3737026"/>
              </a:xfrm>
              <a:prstGeom prst="rect">
                <a:avLst/>
              </a:prstGeom>
            </p:spPr>
          </p:pic>
          <p:pic>
            <p:nvPicPr>
              <p:cNvPr id="19" name="Grafik 18">
                <a:extLst>
                  <a:ext uri="{FF2B5EF4-FFF2-40B4-BE49-F238E27FC236}">
                    <a16:creationId xmlns:a16="http://schemas.microsoft.com/office/drawing/2014/main" id="{319F58DB-A465-4155-9FD5-0CADCC50A1E0}"/>
                  </a:ext>
                </a:extLst>
              </p:cNvPr>
              <p:cNvPicPr>
                <a:picLocks noChangeAspect="1"/>
              </p:cNvPicPr>
              <p:nvPr/>
            </p:nvPicPr>
            <p:blipFill>
              <a:blip r:embed="rId6"/>
              <a:stretch>
                <a:fillRect/>
              </a:stretch>
            </p:blipFill>
            <p:spPr>
              <a:xfrm rot="20678824">
                <a:off x="314644" y="2401627"/>
                <a:ext cx="2862731" cy="3631038"/>
              </a:xfrm>
              <a:prstGeom prst="rect">
                <a:avLst/>
              </a:prstGeom>
            </p:spPr>
          </p:pic>
        </p:grpSp>
        <p:pic>
          <p:nvPicPr>
            <p:cNvPr id="24" name="Grafik 23">
              <a:extLst>
                <a:ext uri="{FF2B5EF4-FFF2-40B4-BE49-F238E27FC236}">
                  <a16:creationId xmlns:a16="http://schemas.microsoft.com/office/drawing/2014/main" id="{D105164F-4B89-49D8-8468-C963474FB240}"/>
                </a:ext>
              </a:extLst>
            </p:cNvPr>
            <p:cNvPicPr>
              <a:picLocks noChangeAspect="1"/>
            </p:cNvPicPr>
            <p:nvPr/>
          </p:nvPicPr>
          <p:blipFill>
            <a:blip r:embed="rId7"/>
            <a:stretch>
              <a:fillRect/>
            </a:stretch>
          </p:blipFill>
          <p:spPr>
            <a:xfrm rot="20970223">
              <a:off x="552120" y="2660179"/>
              <a:ext cx="2539832" cy="2847251"/>
            </a:xfrm>
            <a:prstGeom prst="rect">
              <a:avLst/>
            </a:prstGeom>
          </p:spPr>
        </p:pic>
      </p:grpSp>
      <p:sp>
        <p:nvSpPr>
          <p:cNvPr id="84" name="Flussdiagramm: Prozess 83">
            <a:extLst>
              <a:ext uri="{FF2B5EF4-FFF2-40B4-BE49-F238E27FC236}">
                <a16:creationId xmlns:a16="http://schemas.microsoft.com/office/drawing/2014/main" id="{BFD29015-F022-4952-9FB5-D6680432A572}"/>
              </a:ext>
            </a:extLst>
          </p:cNvPr>
          <p:cNvSpPr/>
          <p:nvPr/>
        </p:nvSpPr>
        <p:spPr>
          <a:xfrm>
            <a:off x="849192" y="5094876"/>
            <a:ext cx="392024" cy="41193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Flussdiagramm: Prozess 84">
            <a:extLst>
              <a:ext uri="{FF2B5EF4-FFF2-40B4-BE49-F238E27FC236}">
                <a16:creationId xmlns:a16="http://schemas.microsoft.com/office/drawing/2014/main" id="{C0CBC6F7-26BE-482C-83AB-E2787BB48555}"/>
              </a:ext>
            </a:extLst>
          </p:cNvPr>
          <p:cNvSpPr/>
          <p:nvPr/>
        </p:nvSpPr>
        <p:spPr>
          <a:xfrm>
            <a:off x="674140" y="4634118"/>
            <a:ext cx="392024" cy="41193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Flussdiagramm: Prozess 27">
            <a:extLst>
              <a:ext uri="{FF2B5EF4-FFF2-40B4-BE49-F238E27FC236}">
                <a16:creationId xmlns:a16="http://schemas.microsoft.com/office/drawing/2014/main" id="{FF497809-C9A5-4F66-9A94-1B1AA874318C}"/>
              </a:ext>
            </a:extLst>
          </p:cNvPr>
          <p:cNvSpPr/>
          <p:nvPr/>
        </p:nvSpPr>
        <p:spPr>
          <a:xfrm>
            <a:off x="469311" y="5037423"/>
            <a:ext cx="1598789" cy="23460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Poppins Light" panose="020B0604020202020204" charset="0"/>
                <a:cs typeface="Poppins Light" panose="020B0604020202020204" charset="0"/>
              </a:rPr>
              <a:t>Operating Mine</a:t>
            </a:r>
            <a:endParaRPr lang="en-DE" sz="1200" dirty="0">
              <a:solidFill>
                <a:schemeClr val="tx1"/>
              </a:solidFill>
              <a:latin typeface="Poppins Light" panose="020B0604020202020204" charset="0"/>
              <a:cs typeface="Poppins Light" panose="020B0604020202020204" charset="0"/>
            </a:endParaRPr>
          </a:p>
        </p:txBody>
      </p:sp>
      <p:sp>
        <p:nvSpPr>
          <p:cNvPr id="26" name="Gleichschenkliges Dreieck 25">
            <a:extLst>
              <a:ext uri="{FF2B5EF4-FFF2-40B4-BE49-F238E27FC236}">
                <a16:creationId xmlns:a16="http://schemas.microsoft.com/office/drawing/2014/main" id="{5CFC443A-DFE1-4D16-8D53-679EA09D1101}"/>
              </a:ext>
            </a:extLst>
          </p:cNvPr>
          <p:cNvSpPr/>
          <p:nvPr/>
        </p:nvSpPr>
        <p:spPr>
          <a:xfrm>
            <a:off x="424123" y="5077590"/>
            <a:ext cx="153846" cy="127264"/>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Flussdiagramm: Prozess 85">
            <a:extLst>
              <a:ext uri="{FF2B5EF4-FFF2-40B4-BE49-F238E27FC236}">
                <a16:creationId xmlns:a16="http://schemas.microsoft.com/office/drawing/2014/main" id="{BE11BBA6-C612-4B5A-8309-8406E2EF6F51}"/>
              </a:ext>
            </a:extLst>
          </p:cNvPr>
          <p:cNvSpPr/>
          <p:nvPr/>
        </p:nvSpPr>
        <p:spPr>
          <a:xfrm>
            <a:off x="524979" y="5276119"/>
            <a:ext cx="1707021" cy="23460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dirty="0">
                <a:solidFill>
                  <a:schemeClr val="tx1"/>
                </a:solidFill>
                <a:latin typeface="Poppins Light" panose="020B0604020202020204" charset="0"/>
                <a:cs typeface="Poppins Light" panose="020B0604020202020204" charset="0"/>
              </a:rPr>
              <a:t>Exploration Project</a:t>
            </a:r>
            <a:endParaRPr lang="en-DE" sz="1200" dirty="0">
              <a:solidFill>
                <a:schemeClr val="tx1"/>
              </a:solidFill>
              <a:latin typeface="Poppins Light" panose="020B0604020202020204" charset="0"/>
              <a:cs typeface="Poppins Light" panose="020B0604020202020204" charset="0"/>
            </a:endParaRPr>
          </a:p>
        </p:txBody>
      </p:sp>
      <p:sp>
        <p:nvSpPr>
          <p:cNvPr id="27" name="Flussdiagramm: Verbinder 26">
            <a:extLst>
              <a:ext uri="{FF2B5EF4-FFF2-40B4-BE49-F238E27FC236}">
                <a16:creationId xmlns:a16="http://schemas.microsoft.com/office/drawing/2014/main" id="{E5E5DFF0-D30E-437F-A085-602923A95841}"/>
              </a:ext>
            </a:extLst>
          </p:cNvPr>
          <p:cNvSpPr/>
          <p:nvPr/>
        </p:nvSpPr>
        <p:spPr>
          <a:xfrm>
            <a:off x="439937" y="5309199"/>
            <a:ext cx="120305" cy="130372"/>
          </a:xfrm>
          <a:prstGeom prst="flowChartConnector">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Explosion: 8 Zacken 29">
            <a:extLst>
              <a:ext uri="{FF2B5EF4-FFF2-40B4-BE49-F238E27FC236}">
                <a16:creationId xmlns:a16="http://schemas.microsoft.com/office/drawing/2014/main" id="{F7F18CF5-C587-4473-B351-52DFF2B87B68}"/>
              </a:ext>
            </a:extLst>
          </p:cNvPr>
          <p:cNvSpPr/>
          <p:nvPr/>
        </p:nvSpPr>
        <p:spPr>
          <a:xfrm>
            <a:off x="1454380" y="2135263"/>
            <a:ext cx="231142" cy="259856"/>
          </a:xfrm>
          <a:prstGeom prst="irregularSeal1">
            <a:avLst/>
          </a:prstGeom>
          <a:solidFill>
            <a:schemeClr val="accent5">
              <a:lumMod val="60000"/>
              <a:lumOff val="40000"/>
              <a:alpha val="7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Explosion: 8 Zacken 30">
            <a:extLst>
              <a:ext uri="{FF2B5EF4-FFF2-40B4-BE49-F238E27FC236}">
                <a16:creationId xmlns:a16="http://schemas.microsoft.com/office/drawing/2014/main" id="{803F08B6-44F6-4F98-8773-E66010BEAF1B}"/>
              </a:ext>
            </a:extLst>
          </p:cNvPr>
          <p:cNvSpPr/>
          <p:nvPr/>
        </p:nvSpPr>
        <p:spPr>
          <a:xfrm>
            <a:off x="2848070" y="4127955"/>
            <a:ext cx="231142" cy="259856"/>
          </a:xfrm>
          <a:prstGeom prst="irregularSeal1">
            <a:avLst/>
          </a:prstGeom>
          <a:solidFill>
            <a:schemeClr val="accent5">
              <a:lumMod val="60000"/>
              <a:lumOff val="40000"/>
              <a:alpha val="7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Flussdiagramm: Prozess 33">
            <a:extLst>
              <a:ext uri="{FF2B5EF4-FFF2-40B4-BE49-F238E27FC236}">
                <a16:creationId xmlns:a16="http://schemas.microsoft.com/office/drawing/2014/main" id="{E64F1FE7-4D83-4997-8F7F-EA10E765FDF7}"/>
              </a:ext>
            </a:extLst>
          </p:cNvPr>
          <p:cNvSpPr/>
          <p:nvPr/>
        </p:nvSpPr>
        <p:spPr>
          <a:xfrm>
            <a:off x="580432" y="5526717"/>
            <a:ext cx="1866434" cy="23460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dirty="0">
                <a:solidFill>
                  <a:schemeClr val="tx1"/>
                </a:solidFill>
                <a:latin typeface="Poppins Light" panose="020B0604020202020204" charset="0"/>
                <a:cs typeface="Poppins Light" panose="020B0604020202020204" charset="0"/>
              </a:rPr>
              <a:t>Western Star Projects</a:t>
            </a:r>
            <a:endParaRPr lang="en-DE" sz="1200" dirty="0">
              <a:solidFill>
                <a:schemeClr val="tx1"/>
              </a:solidFill>
              <a:latin typeface="Poppins Light" panose="020B0604020202020204" charset="0"/>
              <a:cs typeface="Poppins Light" panose="020B0604020202020204" charset="0"/>
            </a:endParaRPr>
          </a:p>
        </p:txBody>
      </p:sp>
      <p:sp>
        <p:nvSpPr>
          <p:cNvPr id="32" name="Explosion: 8 Zacken 31">
            <a:extLst>
              <a:ext uri="{FF2B5EF4-FFF2-40B4-BE49-F238E27FC236}">
                <a16:creationId xmlns:a16="http://schemas.microsoft.com/office/drawing/2014/main" id="{0D1F8BCC-6AC2-46DB-8E69-93186257D145}"/>
              </a:ext>
            </a:extLst>
          </p:cNvPr>
          <p:cNvSpPr/>
          <p:nvPr/>
        </p:nvSpPr>
        <p:spPr>
          <a:xfrm>
            <a:off x="388394" y="5507883"/>
            <a:ext cx="231142" cy="259856"/>
          </a:xfrm>
          <a:prstGeom prst="irregularSeal1">
            <a:avLst/>
          </a:prstGeom>
          <a:solidFill>
            <a:schemeClr val="accent5">
              <a:lumMod val="60000"/>
              <a:lumOff val="40000"/>
              <a:alpha val="7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effectLst>
                <a:outerShdw blurRad="38100" dist="38100" dir="2700000" algn="tl">
                  <a:srgbClr val="000000">
                    <a:alpha val="43137"/>
                  </a:srgbClr>
                </a:outerShdw>
              </a:effectLst>
            </a:endParaRPr>
          </a:p>
        </p:txBody>
      </p:sp>
      <p:sp>
        <p:nvSpPr>
          <p:cNvPr id="36" name="Rechteck 35">
            <a:extLst>
              <a:ext uri="{FF2B5EF4-FFF2-40B4-BE49-F238E27FC236}">
                <a16:creationId xmlns:a16="http://schemas.microsoft.com/office/drawing/2014/main" id="{00F22FE5-346D-4425-A83A-C3341A85B29D}"/>
              </a:ext>
            </a:extLst>
          </p:cNvPr>
          <p:cNvSpPr/>
          <p:nvPr/>
        </p:nvSpPr>
        <p:spPr>
          <a:xfrm>
            <a:off x="0" y="6504692"/>
            <a:ext cx="12192000" cy="353308"/>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41" name="Google Shape;83;p16">
            <a:extLst>
              <a:ext uri="{FF2B5EF4-FFF2-40B4-BE49-F238E27FC236}">
                <a16:creationId xmlns:a16="http://schemas.microsoft.com/office/drawing/2014/main" id="{01F4AADD-9B35-4BA9-83A4-69B96AD4BAFF}"/>
              </a:ext>
            </a:extLst>
          </p:cNvPr>
          <p:cNvSpPr txBox="1">
            <a:spLocks noGrp="1"/>
          </p:cNvSpPr>
          <p:nvPr>
            <p:ph type="sldNum" idx="12"/>
          </p:nvPr>
        </p:nvSpPr>
        <p:spPr>
          <a:xfrm>
            <a:off x="11415082" y="6498779"/>
            <a:ext cx="731700" cy="35330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effectLst>
                  <a:outerShdw blurRad="38100" dist="38100" dir="2700000" algn="tl">
                    <a:srgbClr val="000000">
                      <a:alpha val="43137"/>
                    </a:srgbClr>
                  </a:outerShdw>
                </a:effectLst>
              </a:rPr>
              <a:t>4</a:t>
            </a:fld>
            <a:endParaRPr dirty="0">
              <a:effectLst>
                <a:outerShdw blurRad="38100" dist="38100" dir="2700000" algn="tl">
                  <a:srgbClr val="000000">
                    <a:alpha val="43137"/>
                  </a:srgbClr>
                </a:outerShdw>
              </a:effectLst>
            </a:endParaRPr>
          </a:p>
        </p:txBody>
      </p:sp>
      <p:sp>
        <p:nvSpPr>
          <p:cNvPr id="43" name="Rechteck 42">
            <a:extLst>
              <a:ext uri="{FF2B5EF4-FFF2-40B4-BE49-F238E27FC236}">
                <a16:creationId xmlns:a16="http://schemas.microsoft.com/office/drawing/2014/main" id="{29E9BE6E-2992-4F8E-BCE0-91485DD0E1AD}"/>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Tree>
    <p:extLst>
      <p:ext uri="{BB962C8B-B14F-4D97-AF65-F5344CB8AC3E}">
        <p14:creationId xmlns:p14="http://schemas.microsoft.com/office/powerpoint/2010/main" val="516080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2" name="Google Shape;72;p16"/>
          <p:cNvSpPr txBox="1">
            <a:spLocks noGrp="1"/>
          </p:cNvSpPr>
          <p:nvPr>
            <p:ph type="body" idx="1"/>
          </p:nvPr>
        </p:nvSpPr>
        <p:spPr>
          <a:xfrm>
            <a:off x="398245" y="494800"/>
            <a:ext cx="10134288" cy="53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dirty="0">
                <a:solidFill>
                  <a:srgbClr val="D5A660"/>
                </a:solidFill>
                <a:latin typeface="Poppins SemiBold"/>
                <a:ea typeface="Poppins SemiBold"/>
                <a:cs typeface="Poppins SemiBold"/>
                <a:sym typeface="Poppins SemiBold"/>
              </a:rPr>
              <a:t>The Projects - 2 Key Assets </a:t>
            </a:r>
            <a:endParaRPr sz="3600" dirty="0">
              <a:solidFill>
                <a:srgbClr val="D5A660"/>
              </a:solidFill>
              <a:latin typeface="Poppins SemiBold"/>
              <a:ea typeface="Poppins SemiBold"/>
              <a:cs typeface="Poppins SemiBold"/>
              <a:sym typeface="Poppins SemiBold"/>
            </a:endParaRPr>
          </a:p>
        </p:txBody>
      </p:sp>
      <p:pic>
        <p:nvPicPr>
          <p:cNvPr id="73" name="Google Shape;73;p16"/>
          <p:cNvPicPr preferRelativeResize="0"/>
          <p:nvPr/>
        </p:nvPicPr>
        <p:blipFill rotWithShape="1">
          <a:blip r:embed="rId3">
            <a:alphaModFix/>
          </a:blip>
          <a:srcRect/>
          <a:stretch/>
        </p:blipFill>
        <p:spPr>
          <a:xfrm>
            <a:off x="10914731" y="266672"/>
            <a:ext cx="898068" cy="898068"/>
          </a:xfrm>
          <a:prstGeom prst="rect">
            <a:avLst/>
          </a:prstGeom>
          <a:noFill/>
          <a:ln>
            <a:noFill/>
          </a:ln>
        </p:spPr>
      </p:pic>
      <p:sp>
        <p:nvSpPr>
          <p:cNvPr id="31" name="Rechteck: obere Ecken abgerundet 30">
            <a:extLst>
              <a:ext uri="{FF2B5EF4-FFF2-40B4-BE49-F238E27FC236}">
                <a16:creationId xmlns:a16="http://schemas.microsoft.com/office/drawing/2014/main" id="{1D8BE5C2-3630-4192-AC09-78E18FF681D7}"/>
              </a:ext>
            </a:extLst>
          </p:cNvPr>
          <p:cNvSpPr/>
          <p:nvPr/>
        </p:nvSpPr>
        <p:spPr>
          <a:xfrm rot="16200000">
            <a:off x="6055155" y="-1989979"/>
            <a:ext cx="2491292" cy="9024000"/>
          </a:xfrm>
          <a:prstGeom prst="round2SameRect">
            <a:avLst/>
          </a:prstGeom>
          <a:gradFill>
            <a:gsLst>
              <a:gs pos="40000">
                <a:schemeClr val="tx1">
                  <a:lumMod val="50000"/>
                  <a:lumOff val="50000"/>
                </a:schemeClr>
              </a:gs>
              <a:gs pos="74000">
                <a:schemeClr val="tx1">
                  <a:lumMod val="75000"/>
                  <a:lumOff val="25000"/>
                </a:schemeClr>
              </a:gs>
              <a:gs pos="51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endParaRPr lang="en-DE" sz="2800" i="1" dirty="0">
              <a:latin typeface="Arial" panose="020B0604020202020204" pitchFamily="34" charset="0"/>
              <a:cs typeface="Arial" panose="020B0604020202020204" pitchFamily="34" charset="0"/>
            </a:endParaRPr>
          </a:p>
        </p:txBody>
      </p:sp>
      <p:sp>
        <p:nvSpPr>
          <p:cNvPr id="32" name="Rechteck: obere Ecken abgerundet 31">
            <a:extLst>
              <a:ext uri="{FF2B5EF4-FFF2-40B4-BE49-F238E27FC236}">
                <a16:creationId xmlns:a16="http://schemas.microsoft.com/office/drawing/2014/main" id="{7A34CC00-3846-4B28-966F-83DB6A6ED857}"/>
              </a:ext>
            </a:extLst>
          </p:cNvPr>
          <p:cNvSpPr/>
          <p:nvPr/>
        </p:nvSpPr>
        <p:spPr>
          <a:xfrm rot="16200000">
            <a:off x="6411144" y="-1727123"/>
            <a:ext cx="2036720" cy="8766590"/>
          </a:xfrm>
          <a:prstGeom prst="round2SameRect">
            <a:avLst/>
          </a:prstGeom>
          <a:gradFill>
            <a:gsLst>
              <a:gs pos="83000">
                <a:schemeClr val="bg1">
                  <a:lumMod val="95000"/>
                </a:schemeClr>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sz="2400" b="1" i="1" dirty="0">
              <a:solidFill>
                <a:schemeClr val="tx1"/>
              </a:solidFill>
              <a:latin typeface="Arial" panose="020B0604020202020204" pitchFamily="34" charset="0"/>
              <a:cs typeface="Arial" panose="020B0604020202020204" pitchFamily="34" charset="0"/>
            </a:endParaRPr>
          </a:p>
        </p:txBody>
      </p:sp>
      <p:sp>
        <p:nvSpPr>
          <p:cNvPr id="3" name="Textfeld 2">
            <a:extLst>
              <a:ext uri="{FF2B5EF4-FFF2-40B4-BE49-F238E27FC236}">
                <a16:creationId xmlns:a16="http://schemas.microsoft.com/office/drawing/2014/main" id="{32D5F507-7CEC-466F-8D1C-EB96CC4BF4D8}"/>
              </a:ext>
            </a:extLst>
          </p:cNvPr>
          <p:cNvSpPr txBox="1"/>
          <p:nvPr/>
        </p:nvSpPr>
        <p:spPr>
          <a:xfrm>
            <a:off x="3325610" y="1271053"/>
            <a:ext cx="6629402" cy="400110"/>
          </a:xfrm>
          <a:prstGeom prst="rect">
            <a:avLst/>
          </a:prstGeom>
          <a:noFill/>
        </p:spPr>
        <p:txBody>
          <a:bodyPr wrap="square" rtlCol="0">
            <a:spAutoFit/>
          </a:bodyPr>
          <a:lstStyle/>
          <a:p>
            <a:r>
              <a:rPr lang="en-GB" sz="2000" dirty="0">
                <a:solidFill>
                  <a:schemeClr val="bg1"/>
                </a:solidFill>
                <a:latin typeface="Poppins Medium" panose="020B0604020202020204" charset="0"/>
                <a:cs typeface="Poppins Medium" panose="020B0604020202020204" charset="0"/>
              </a:rPr>
              <a:t>Western Star Property 	– Project I</a:t>
            </a:r>
            <a:endParaRPr lang="en-DE" sz="2000" dirty="0">
              <a:solidFill>
                <a:schemeClr val="bg1"/>
              </a:solidFill>
              <a:latin typeface="Poppins Medium" panose="020B0604020202020204" charset="0"/>
              <a:cs typeface="Poppins Medium" panose="020B0604020202020204" charset="0"/>
            </a:endParaRPr>
          </a:p>
        </p:txBody>
      </p:sp>
      <p:pic>
        <p:nvPicPr>
          <p:cNvPr id="5" name="Grafik 4">
            <a:extLst>
              <a:ext uri="{FF2B5EF4-FFF2-40B4-BE49-F238E27FC236}">
                <a16:creationId xmlns:a16="http://schemas.microsoft.com/office/drawing/2014/main" id="{23CC1755-9589-4D76-8BEF-8CC80A892815}"/>
              </a:ext>
            </a:extLst>
          </p:cNvPr>
          <p:cNvPicPr>
            <a:picLocks noChangeAspect="1"/>
          </p:cNvPicPr>
          <p:nvPr/>
        </p:nvPicPr>
        <p:blipFill>
          <a:blip r:embed="rId4"/>
          <a:stretch>
            <a:fillRect/>
          </a:stretch>
        </p:blipFill>
        <p:spPr>
          <a:xfrm>
            <a:off x="10169873" y="1841417"/>
            <a:ext cx="1514130" cy="497422"/>
          </a:xfrm>
          <a:prstGeom prst="rect">
            <a:avLst/>
          </a:prstGeom>
        </p:spPr>
      </p:pic>
      <p:sp>
        <p:nvSpPr>
          <p:cNvPr id="66" name="Rechteck: obere Ecken abgerundet 65">
            <a:extLst>
              <a:ext uri="{FF2B5EF4-FFF2-40B4-BE49-F238E27FC236}">
                <a16:creationId xmlns:a16="http://schemas.microsoft.com/office/drawing/2014/main" id="{13194A88-1740-48E2-B61B-B63F4F383775}"/>
              </a:ext>
            </a:extLst>
          </p:cNvPr>
          <p:cNvSpPr/>
          <p:nvPr/>
        </p:nvSpPr>
        <p:spPr>
          <a:xfrm rot="16200000">
            <a:off x="6055153" y="616053"/>
            <a:ext cx="2491291" cy="9024000"/>
          </a:xfrm>
          <a:prstGeom prst="round2SameRect">
            <a:avLst/>
          </a:prstGeom>
          <a:gradFill>
            <a:gsLst>
              <a:gs pos="40000">
                <a:schemeClr val="tx1">
                  <a:lumMod val="50000"/>
                  <a:lumOff val="50000"/>
                </a:schemeClr>
              </a:gs>
              <a:gs pos="74000">
                <a:schemeClr val="tx1">
                  <a:lumMod val="75000"/>
                  <a:lumOff val="25000"/>
                </a:schemeClr>
              </a:gs>
              <a:gs pos="51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endParaRPr lang="en-DE" sz="2800" i="1" dirty="0">
              <a:latin typeface="Arial" panose="020B0604020202020204" pitchFamily="34" charset="0"/>
              <a:cs typeface="Arial" panose="020B0604020202020204" pitchFamily="34" charset="0"/>
            </a:endParaRPr>
          </a:p>
        </p:txBody>
      </p:sp>
      <p:sp>
        <p:nvSpPr>
          <p:cNvPr id="67" name="Rechteck: obere Ecken abgerundet 66">
            <a:extLst>
              <a:ext uri="{FF2B5EF4-FFF2-40B4-BE49-F238E27FC236}">
                <a16:creationId xmlns:a16="http://schemas.microsoft.com/office/drawing/2014/main" id="{705FFA86-738F-40B9-AFED-47ADAE5A06BF}"/>
              </a:ext>
            </a:extLst>
          </p:cNvPr>
          <p:cNvSpPr/>
          <p:nvPr/>
        </p:nvSpPr>
        <p:spPr>
          <a:xfrm rot="16200000">
            <a:off x="6405240" y="891640"/>
            <a:ext cx="2048532" cy="8766594"/>
          </a:xfrm>
          <a:prstGeom prst="round2SameRect">
            <a:avLst/>
          </a:prstGeom>
          <a:gradFill>
            <a:gsLst>
              <a:gs pos="83000">
                <a:schemeClr val="bg1">
                  <a:lumMod val="95000"/>
                </a:schemeClr>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sz="2400" b="1" i="1" dirty="0">
              <a:solidFill>
                <a:schemeClr val="tx1"/>
              </a:solidFill>
              <a:latin typeface="Arial" panose="020B0604020202020204" pitchFamily="34" charset="0"/>
              <a:cs typeface="Arial" panose="020B0604020202020204" pitchFamily="34" charset="0"/>
            </a:endParaRPr>
          </a:p>
        </p:txBody>
      </p:sp>
      <p:sp>
        <p:nvSpPr>
          <p:cNvPr id="68" name="Textfeld 67">
            <a:extLst>
              <a:ext uri="{FF2B5EF4-FFF2-40B4-BE49-F238E27FC236}">
                <a16:creationId xmlns:a16="http://schemas.microsoft.com/office/drawing/2014/main" id="{538E38F5-D6A0-4A66-A65F-5B79DE6E1FFE}"/>
              </a:ext>
            </a:extLst>
          </p:cNvPr>
          <p:cNvSpPr txBox="1"/>
          <p:nvPr/>
        </p:nvSpPr>
        <p:spPr>
          <a:xfrm>
            <a:off x="3325610" y="3872219"/>
            <a:ext cx="5359403" cy="400110"/>
          </a:xfrm>
          <a:prstGeom prst="rect">
            <a:avLst/>
          </a:prstGeom>
          <a:noFill/>
        </p:spPr>
        <p:txBody>
          <a:bodyPr wrap="square" rtlCol="0">
            <a:spAutoFit/>
          </a:bodyPr>
          <a:lstStyle/>
          <a:p>
            <a:r>
              <a:rPr lang="en-GB" sz="2000" dirty="0">
                <a:solidFill>
                  <a:schemeClr val="bg1"/>
                </a:solidFill>
                <a:latin typeface="Poppins Medium" panose="020B0604020202020204" charset="0"/>
                <a:cs typeface="Poppins Medium" panose="020B0604020202020204" charset="0"/>
              </a:rPr>
              <a:t>Toad River  			- Project II</a:t>
            </a:r>
            <a:endParaRPr lang="en-DE" sz="2000" dirty="0">
              <a:solidFill>
                <a:schemeClr val="bg1"/>
              </a:solidFill>
              <a:latin typeface="Poppins Medium" panose="020B0604020202020204" charset="0"/>
              <a:cs typeface="Poppins Medium" panose="020B0604020202020204" charset="0"/>
            </a:endParaRPr>
          </a:p>
        </p:txBody>
      </p:sp>
      <p:pic>
        <p:nvPicPr>
          <p:cNvPr id="6" name="Grafik 5">
            <a:extLst>
              <a:ext uri="{FF2B5EF4-FFF2-40B4-BE49-F238E27FC236}">
                <a16:creationId xmlns:a16="http://schemas.microsoft.com/office/drawing/2014/main" id="{ECB67D97-F0DF-4EF9-9EDB-009DA16BE726}"/>
              </a:ext>
            </a:extLst>
          </p:cNvPr>
          <p:cNvPicPr>
            <a:picLocks noChangeAspect="1"/>
          </p:cNvPicPr>
          <p:nvPr/>
        </p:nvPicPr>
        <p:blipFill>
          <a:blip r:embed="rId5"/>
          <a:stretch>
            <a:fillRect/>
          </a:stretch>
        </p:blipFill>
        <p:spPr>
          <a:xfrm>
            <a:off x="9637352" y="4394696"/>
            <a:ext cx="2029719" cy="510143"/>
          </a:xfrm>
          <a:prstGeom prst="rect">
            <a:avLst/>
          </a:prstGeom>
        </p:spPr>
      </p:pic>
      <p:sp>
        <p:nvSpPr>
          <p:cNvPr id="16" name="Textfeld 15">
            <a:extLst>
              <a:ext uri="{FF2B5EF4-FFF2-40B4-BE49-F238E27FC236}">
                <a16:creationId xmlns:a16="http://schemas.microsoft.com/office/drawing/2014/main" id="{B40F002E-8171-4AFB-B3D9-BF39AF599599}"/>
              </a:ext>
            </a:extLst>
          </p:cNvPr>
          <p:cNvSpPr txBox="1"/>
          <p:nvPr/>
        </p:nvSpPr>
        <p:spPr>
          <a:xfrm>
            <a:off x="2734732" y="1502262"/>
            <a:ext cx="8337001" cy="2149306"/>
          </a:xfrm>
          <a:prstGeom prst="rect">
            <a:avLst/>
          </a:prstGeom>
          <a:noFill/>
        </p:spPr>
        <p:txBody>
          <a:bodyPr wrap="square" rtlCol="0">
            <a:spAutoFit/>
          </a:bodyPr>
          <a:lstStyle/>
          <a:p>
            <a:pPr marL="562950" lvl="1" fontAlgn="ctr"/>
            <a:endParaRPr lang="en-GB" b="1" i="1" u="sng" dirty="0">
              <a:latin typeface="Arial Narrow" panose="020B0606020202030204" pitchFamily="34" charset="0"/>
            </a:endParaRPr>
          </a:p>
          <a:p>
            <a:pPr marL="848700" lvl="1" indent="-285750" fontAlgn="ctr">
              <a:spcBef>
                <a:spcPts val="150"/>
              </a:spcBef>
              <a:spcAft>
                <a:spcPts val="150"/>
              </a:spcAft>
              <a:buFont typeface="Arial" panose="020B0604020202020204" pitchFamily="34" charset="0"/>
              <a:buChar char="•"/>
            </a:pPr>
            <a:r>
              <a:rPr lang="en-GB" dirty="0">
                <a:latin typeface="Poppins Light" panose="020B0604020202020204" charset="0"/>
                <a:cs typeface="Poppins Light" panose="020B0604020202020204" charset="0"/>
              </a:rPr>
              <a:t>Revelstoke - Mining District, British Columbia [V0G 1R2]</a:t>
            </a:r>
          </a:p>
          <a:p>
            <a:pPr marL="848700" lvl="1" indent="-285750" fontAlgn="ctr">
              <a:spcBef>
                <a:spcPts val="150"/>
              </a:spcBef>
              <a:spcAft>
                <a:spcPts val="150"/>
              </a:spcAft>
              <a:buFont typeface="Arial" panose="020B0604020202020204" pitchFamily="34" charset="0"/>
              <a:buChar char="•"/>
            </a:pPr>
            <a:r>
              <a:rPr lang="en-GB" b="1" dirty="0">
                <a:latin typeface="Poppins Light" panose="020B0604020202020204" charset="0"/>
                <a:cs typeface="Poppins Light" panose="020B0604020202020204" charset="0"/>
              </a:rPr>
              <a:t>2,700 ha (27 Km2)</a:t>
            </a:r>
            <a:r>
              <a:rPr lang="en-GB" dirty="0">
                <a:latin typeface="Poppins Light" panose="020B0604020202020204" charset="0"/>
                <a:cs typeface="Poppins Light" panose="020B0604020202020204" charset="0"/>
              </a:rPr>
              <a:t> - District Scale</a:t>
            </a:r>
          </a:p>
          <a:p>
            <a:pPr marL="848700" lvl="1" indent="-285750" fontAlgn="ctr">
              <a:spcBef>
                <a:spcPts val="150"/>
              </a:spcBef>
              <a:spcAft>
                <a:spcPts val="150"/>
              </a:spcAft>
              <a:buFont typeface="Arial" panose="020B0604020202020204" pitchFamily="34" charset="0"/>
              <a:buChar char="•"/>
            </a:pPr>
            <a:r>
              <a:rPr lang="en-GB" b="1" dirty="0">
                <a:latin typeface="Poppins Light" panose="020B0604020202020204" charset="0"/>
                <a:cs typeface="Poppins Light" panose="020B0604020202020204" charset="0"/>
              </a:rPr>
              <a:t>100% Owned and permitted</a:t>
            </a:r>
          </a:p>
          <a:p>
            <a:pPr marL="848700" lvl="1" indent="-285750" fontAlgn="ctr">
              <a:spcBef>
                <a:spcPts val="150"/>
              </a:spcBef>
              <a:spcAft>
                <a:spcPts val="150"/>
              </a:spcAft>
              <a:buFont typeface="Arial" panose="020B0604020202020204" pitchFamily="34" charset="0"/>
              <a:buChar char="•"/>
            </a:pPr>
            <a:r>
              <a:rPr lang="en-GB" b="1" dirty="0">
                <a:latin typeface="Poppins Light" panose="020B0604020202020204" charset="0"/>
                <a:cs typeface="Poppins Light" panose="020B0604020202020204" charset="0"/>
              </a:rPr>
              <a:t>CRD </a:t>
            </a:r>
            <a:r>
              <a:rPr lang="en-GB" dirty="0">
                <a:latin typeface="Poppins Light" panose="020B0604020202020204" charset="0"/>
                <a:cs typeface="Poppins Light" panose="020B0604020202020204" charset="0"/>
              </a:rPr>
              <a:t>– Carbonate Replacement Deposit; precious metals rich </a:t>
            </a:r>
          </a:p>
          <a:p>
            <a:pPr marL="848700" lvl="1" indent="-285750" fontAlgn="ctr">
              <a:spcBef>
                <a:spcPts val="150"/>
              </a:spcBef>
              <a:spcAft>
                <a:spcPts val="150"/>
              </a:spcAft>
              <a:buFont typeface="Arial" panose="020B0604020202020204" pitchFamily="34" charset="0"/>
              <a:buChar char="•"/>
            </a:pPr>
            <a:r>
              <a:rPr lang="en-GB" b="1" dirty="0">
                <a:latin typeface="Poppins Light" panose="020B0604020202020204" charset="0"/>
                <a:cs typeface="Poppins Light" panose="020B0604020202020204" charset="0"/>
              </a:rPr>
              <a:t>over 6.2 km</a:t>
            </a:r>
            <a:r>
              <a:rPr lang="en-GB" dirty="0">
                <a:latin typeface="Poppins Light" panose="020B0604020202020204" charset="0"/>
                <a:cs typeface="Poppins Light" panose="020B0604020202020204" charset="0"/>
              </a:rPr>
              <a:t> </a:t>
            </a:r>
            <a:r>
              <a:rPr lang="en-GB" sz="1400" dirty="0">
                <a:latin typeface="Poppins Light" panose="020B0604020202020204" charset="0"/>
                <a:cs typeface="Poppins Light" panose="020B0604020202020204" charset="0"/>
              </a:rPr>
              <a:t>Mineralized strike length</a:t>
            </a:r>
          </a:p>
          <a:p>
            <a:pPr marL="848700" lvl="1" indent="-285750" fontAlgn="ctr">
              <a:spcBef>
                <a:spcPts val="150"/>
              </a:spcBef>
              <a:spcAft>
                <a:spcPts val="150"/>
              </a:spcAft>
              <a:buFont typeface="Arial" panose="020B0604020202020204" pitchFamily="34" charset="0"/>
              <a:buChar char="•"/>
            </a:pPr>
            <a:r>
              <a:rPr lang="en-GB" sz="1400" b="1" dirty="0">
                <a:latin typeface="Poppins Light" panose="020B0604020202020204" charset="0"/>
                <a:cs typeface="Poppins Light" panose="020B0604020202020204" charset="0"/>
              </a:rPr>
              <a:t>limited results </a:t>
            </a:r>
            <a:r>
              <a:rPr lang="en-GB" sz="1400" dirty="0">
                <a:latin typeface="Poppins Light" panose="020B0604020202020204" charset="0"/>
                <a:cs typeface="Poppins Light" panose="020B0604020202020204" charset="0"/>
              </a:rPr>
              <a:t>to date, by surficial prospecting in well exposed areas </a:t>
            </a:r>
          </a:p>
          <a:p>
            <a:pPr marL="848700" lvl="1" indent="-285750" fontAlgn="ctr">
              <a:spcBef>
                <a:spcPts val="150"/>
              </a:spcBef>
              <a:spcAft>
                <a:spcPts val="150"/>
              </a:spcAft>
              <a:buFont typeface="Arial" panose="020B0604020202020204" pitchFamily="34" charset="0"/>
              <a:buChar char="•"/>
            </a:pPr>
            <a:r>
              <a:rPr lang="en-GB" b="1" dirty="0">
                <a:latin typeface="Poppins Light" panose="020B0604020202020204" charset="0"/>
                <a:cs typeface="Poppins Light" panose="020B0604020202020204" charset="0"/>
              </a:rPr>
              <a:t>246.76 g/t silver, 1 to 50.1% lead, 8.22 g/t Au, 3.68% Cu -</a:t>
            </a:r>
            <a:r>
              <a:rPr lang="en-GB" dirty="0">
                <a:latin typeface="Poppins Light" panose="020B0604020202020204" charset="0"/>
                <a:cs typeface="Poppins Light" panose="020B0604020202020204" charset="0"/>
              </a:rPr>
              <a:t> High Grade Samples</a:t>
            </a:r>
            <a:endParaRPr lang="en-DE" sz="1400" dirty="0">
              <a:latin typeface="Poppins Light" panose="020B0604020202020204" charset="0"/>
              <a:cs typeface="Poppins Light" panose="020B0604020202020204" charset="0"/>
            </a:endParaRPr>
          </a:p>
        </p:txBody>
      </p:sp>
      <p:grpSp>
        <p:nvGrpSpPr>
          <p:cNvPr id="17" name="Gruppieren 16">
            <a:extLst>
              <a:ext uri="{FF2B5EF4-FFF2-40B4-BE49-F238E27FC236}">
                <a16:creationId xmlns:a16="http://schemas.microsoft.com/office/drawing/2014/main" id="{657FEF51-77AA-4B65-ADEC-CE5E460C7322}"/>
              </a:ext>
            </a:extLst>
          </p:cNvPr>
          <p:cNvGrpSpPr/>
          <p:nvPr/>
        </p:nvGrpSpPr>
        <p:grpSpPr>
          <a:xfrm>
            <a:off x="42355" y="2224352"/>
            <a:ext cx="2700838" cy="2810560"/>
            <a:chOff x="69390" y="5329337"/>
            <a:chExt cx="4329667" cy="4505560"/>
          </a:xfrm>
        </p:grpSpPr>
        <p:pic>
          <p:nvPicPr>
            <p:cNvPr id="18" name="Grafik 17">
              <a:extLst>
                <a:ext uri="{FF2B5EF4-FFF2-40B4-BE49-F238E27FC236}">
                  <a16:creationId xmlns:a16="http://schemas.microsoft.com/office/drawing/2014/main" id="{A0EC6E12-9CBE-4001-BE37-BC9A38C84B51}"/>
                </a:ext>
              </a:extLst>
            </p:cNvPr>
            <p:cNvPicPr>
              <a:picLocks noChangeAspect="1"/>
            </p:cNvPicPr>
            <p:nvPr/>
          </p:nvPicPr>
          <p:blipFill>
            <a:blip r:embed="rId6"/>
            <a:stretch>
              <a:fillRect/>
            </a:stretch>
          </p:blipFill>
          <p:spPr>
            <a:xfrm>
              <a:off x="69390" y="5329337"/>
              <a:ext cx="4329667" cy="4505560"/>
            </a:xfrm>
            <a:prstGeom prst="rect">
              <a:avLst/>
            </a:prstGeom>
          </p:spPr>
        </p:pic>
        <p:sp>
          <p:nvSpPr>
            <p:cNvPr id="19" name="Explosion: 8 Zacken 18">
              <a:extLst>
                <a:ext uri="{FF2B5EF4-FFF2-40B4-BE49-F238E27FC236}">
                  <a16:creationId xmlns:a16="http://schemas.microsoft.com/office/drawing/2014/main" id="{755B4130-3AC8-4C97-A538-2F919DC76943}"/>
                </a:ext>
              </a:extLst>
            </p:cNvPr>
            <p:cNvSpPr/>
            <p:nvPr/>
          </p:nvSpPr>
          <p:spPr>
            <a:xfrm>
              <a:off x="3557275" y="8852096"/>
              <a:ext cx="359590" cy="404261"/>
            </a:xfrm>
            <a:prstGeom prst="irregularSeal1">
              <a:avLst/>
            </a:prstGeom>
            <a:solidFill>
              <a:schemeClr val="accent4">
                <a:lumMod val="60000"/>
                <a:lumOff val="40000"/>
                <a:alpha val="7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Explosion: 8 Zacken 19">
              <a:extLst>
                <a:ext uri="{FF2B5EF4-FFF2-40B4-BE49-F238E27FC236}">
                  <a16:creationId xmlns:a16="http://schemas.microsoft.com/office/drawing/2014/main" id="{AD4A13D9-EDBF-47FF-85E2-3052FEB77E06}"/>
                </a:ext>
              </a:extLst>
            </p:cNvPr>
            <p:cNvSpPr/>
            <p:nvPr/>
          </p:nvSpPr>
          <p:spPr>
            <a:xfrm>
              <a:off x="1885474" y="5986742"/>
              <a:ext cx="328629" cy="369454"/>
            </a:xfrm>
            <a:prstGeom prst="irregularSeal1">
              <a:avLst/>
            </a:prstGeom>
            <a:solidFill>
              <a:schemeClr val="accent4">
                <a:lumMod val="60000"/>
                <a:lumOff val="40000"/>
                <a:alpha val="7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7" name="Textfeld 26">
            <a:extLst>
              <a:ext uri="{FF2B5EF4-FFF2-40B4-BE49-F238E27FC236}">
                <a16:creationId xmlns:a16="http://schemas.microsoft.com/office/drawing/2014/main" id="{C46049EA-C31D-4555-B17B-48E492E42151}"/>
              </a:ext>
            </a:extLst>
          </p:cNvPr>
          <p:cNvSpPr txBox="1"/>
          <p:nvPr/>
        </p:nvSpPr>
        <p:spPr>
          <a:xfrm>
            <a:off x="2842870" y="4064993"/>
            <a:ext cx="8824201" cy="1882567"/>
          </a:xfrm>
          <a:prstGeom prst="rect">
            <a:avLst/>
          </a:prstGeom>
          <a:noFill/>
        </p:spPr>
        <p:txBody>
          <a:bodyPr wrap="square" rtlCol="0">
            <a:spAutoFit/>
          </a:bodyPr>
          <a:lstStyle/>
          <a:p>
            <a:pPr marL="562950" lvl="1" fontAlgn="ctr"/>
            <a:endParaRPr lang="en-GB" b="1" i="1" u="sng" dirty="0">
              <a:latin typeface="Arial Narrow" panose="020B0606020202030204" pitchFamily="34" charset="0"/>
            </a:endParaRPr>
          </a:p>
          <a:p>
            <a:pPr marL="742950" lvl="1" indent="-285750">
              <a:spcBef>
                <a:spcPts val="150"/>
              </a:spcBef>
              <a:spcAft>
                <a:spcPts val="150"/>
              </a:spcAft>
              <a:buFont typeface="Arial" panose="020B0604020202020204" pitchFamily="34" charset="0"/>
              <a:buChar char="•"/>
            </a:pPr>
            <a:r>
              <a:rPr lang="en-GB" dirty="0">
                <a:latin typeface="Poppins Light" panose="020B0604020202020204" charset="0"/>
                <a:cs typeface="Poppins Light" panose="020B0604020202020204" charset="0"/>
              </a:rPr>
              <a:t>Fort Nelson; British Columbia [V0C 1R0]</a:t>
            </a:r>
          </a:p>
          <a:p>
            <a:pPr marL="742950" lvl="1" indent="-285750">
              <a:spcBef>
                <a:spcPts val="150"/>
              </a:spcBef>
              <a:spcAft>
                <a:spcPts val="150"/>
              </a:spcAft>
              <a:buFont typeface="Arial" panose="020B0604020202020204" pitchFamily="34" charset="0"/>
              <a:buChar char="•"/>
            </a:pPr>
            <a:r>
              <a:rPr lang="en-GB" b="1" dirty="0">
                <a:latin typeface="Poppins Light" panose="020B0604020202020204" charset="0"/>
                <a:cs typeface="Poppins Light" panose="020B0604020202020204" charset="0"/>
              </a:rPr>
              <a:t>2,200 Ha  (22 km²) </a:t>
            </a:r>
            <a:r>
              <a:rPr lang="en-GB" dirty="0">
                <a:latin typeface="Poppins Light" panose="020B0604020202020204" charset="0"/>
                <a:cs typeface="Poppins Light" panose="020B0604020202020204" charset="0"/>
              </a:rPr>
              <a:t>on 2 mineral licenses</a:t>
            </a:r>
          </a:p>
          <a:p>
            <a:pPr marL="742950" lvl="1" indent="-285750">
              <a:spcBef>
                <a:spcPts val="150"/>
              </a:spcBef>
              <a:spcAft>
                <a:spcPts val="150"/>
              </a:spcAft>
              <a:buFont typeface="Arial" panose="020B0604020202020204" pitchFamily="34" charset="0"/>
              <a:buChar char="•"/>
            </a:pPr>
            <a:r>
              <a:rPr lang="en-GB" b="1" dirty="0">
                <a:latin typeface="Poppins Light" panose="020B0604020202020204" charset="0"/>
                <a:cs typeface="Poppins Light" panose="020B0604020202020204" charset="0"/>
              </a:rPr>
              <a:t>100% Owned</a:t>
            </a:r>
          </a:p>
          <a:p>
            <a:pPr marL="742950" lvl="1" indent="-285750">
              <a:spcBef>
                <a:spcPts val="150"/>
              </a:spcBef>
              <a:spcAft>
                <a:spcPts val="150"/>
              </a:spcAft>
              <a:buFont typeface="Arial" panose="020B0604020202020204" pitchFamily="34" charset="0"/>
              <a:buChar char="•"/>
            </a:pPr>
            <a:r>
              <a:rPr lang="en-GB" dirty="0">
                <a:latin typeface="Poppins Light" panose="020B0604020202020204" charset="0"/>
                <a:cs typeface="Poppins Light" panose="020B0604020202020204" charset="0"/>
              </a:rPr>
              <a:t>Vein Type Copper or Iron Oxide-Copper-Gold-Uranium</a:t>
            </a:r>
          </a:p>
          <a:p>
            <a:pPr marL="742950" lvl="1" indent="-285750">
              <a:spcBef>
                <a:spcPts val="150"/>
              </a:spcBef>
              <a:spcAft>
                <a:spcPts val="150"/>
              </a:spcAft>
              <a:buFont typeface="Arial" panose="020B0604020202020204" pitchFamily="34" charset="0"/>
              <a:buChar char="•"/>
            </a:pPr>
            <a:r>
              <a:rPr lang="en-GB" b="1" dirty="0">
                <a:latin typeface="Poppins Light" panose="020B0604020202020204" charset="0"/>
                <a:cs typeface="Poppins Light" panose="020B0604020202020204" charset="0"/>
              </a:rPr>
              <a:t>2 past mines</a:t>
            </a:r>
            <a:r>
              <a:rPr lang="en-GB" dirty="0">
                <a:latin typeface="Poppins Light" panose="020B0604020202020204" charset="0"/>
                <a:cs typeface="Poppins Light" panose="020B0604020202020204" charset="0"/>
              </a:rPr>
              <a:t> in 15Km radius </a:t>
            </a:r>
          </a:p>
          <a:p>
            <a:pPr marL="742950" lvl="1" indent="-285750">
              <a:spcBef>
                <a:spcPts val="150"/>
              </a:spcBef>
              <a:spcAft>
                <a:spcPts val="150"/>
              </a:spcAft>
              <a:buFont typeface="Arial" panose="020B0604020202020204" pitchFamily="34" charset="0"/>
              <a:buChar char="•"/>
            </a:pPr>
            <a:r>
              <a:rPr lang="en-GB" b="1" dirty="0">
                <a:latin typeface="Poppins Light" panose="020B0604020202020204" charset="0"/>
                <a:cs typeface="Poppins Light" panose="020B0604020202020204" charset="0"/>
              </a:rPr>
              <a:t>14.8% Cu over 1.13M; 15.6% Cu over 0.61M; 13.8% Cu over 0.15M </a:t>
            </a:r>
            <a:r>
              <a:rPr lang="en-GB" dirty="0">
                <a:latin typeface="Poppins Light" panose="020B0604020202020204" charset="0"/>
                <a:cs typeface="Poppins Light" panose="020B0604020202020204" charset="0"/>
              </a:rPr>
              <a:t>-</a:t>
            </a:r>
            <a:r>
              <a:rPr lang="en-GB" b="1" dirty="0">
                <a:latin typeface="Poppins Light" panose="020B0604020202020204" charset="0"/>
                <a:cs typeface="Poppins Light" panose="020B0604020202020204" charset="0"/>
              </a:rPr>
              <a:t> </a:t>
            </a:r>
            <a:r>
              <a:rPr lang="en-GB" dirty="0">
                <a:latin typeface="Poppins Light" panose="020B0604020202020204" charset="0"/>
                <a:cs typeface="Poppins Light" panose="020B0604020202020204" charset="0"/>
              </a:rPr>
              <a:t>Chip Samples assayed</a:t>
            </a:r>
          </a:p>
        </p:txBody>
      </p:sp>
      <p:sp>
        <p:nvSpPr>
          <p:cNvPr id="28" name="Rechteck 27">
            <a:extLst>
              <a:ext uri="{FF2B5EF4-FFF2-40B4-BE49-F238E27FC236}">
                <a16:creationId xmlns:a16="http://schemas.microsoft.com/office/drawing/2014/main" id="{CE513E86-1C85-4FF6-A62E-730E7B4EC142}"/>
              </a:ext>
            </a:extLst>
          </p:cNvPr>
          <p:cNvSpPr/>
          <p:nvPr/>
        </p:nvSpPr>
        <p:spPr>
          <a:xfrm>
            <a:off x="0" y="6504692"/>
            <a:ext cx="12192000" cy="353308"/>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29" name="Google Shape;83;p16">
            <a:extLst>
              <a:ext uri="{FF2B5EF4-FFF2-40B4-BE49-F238E27FC236}">
                <a16:creationId xmlns:a16="http://schemas.microsoft.com/office/drawing/2014/main" id="{60F7AAC8-9D4D-4F9F-A210-6EE13019A483}"/>
              </a:ext>
            </a:extLst>
          </p:cNvPr>
          <p:cNvSpPr txBox="1">
            <a:spLocks noGrp="1"/>
          </p:cNvSpPr>
          <p:nvPr>
            <p:ph type="sldNum" idx="12"/>
          </p:nvPr>
        </p:nvSpPr>
        <p:spPr>
          <a:xfrm>
            <a:off x="11415082" y="6498779"/>
            <a:ext cx="731700" cy="35330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effectLst>
                  <a:outerShdw blurRad="38100" dist="38100" dir="2700000" algn="tl">
                    <a:srgbClr val="000000">
                      <a:alpha val="43137"/>
                    </a:srgbClr>
                  </a:outerShdw>
                </a:effectLst>
              </a:rPr>
              <a:t>5</a:t>
            </a:fld>
            <a:endParaRPr dirty="0">
              <a:effectLst>
                <a:outerShdw blurRad="38100" dist="38100" dir="2700000" algn="tl">
                  <a:srgbClr val="000000">
                    <a:alpha val="43137"/>
                  </a:srgbClr>
                </a:outerShdw>
              </a:effectLst>
            </a:endParaRPr>
          </a:p>
        </p:txBody>
      </p:sp>
      <p:sp>
        <p:nvSpPr>
          <p:cNvPr id="30" name="Rechteck 29">
            <a:extLst>
              <a:ext uri="{FF2B5EF4-FFF2-40B4-BE49-F238E27FC236}">
                <a16:creationId xmlns:a16="http://schemas.microsoft.com/office/drawing/2014/main" id="{47DEF3B8-FC77-43BF-A430-8CA44738AACF}"/>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
        <p:nvSpPr>
          <p:cNvPr id="2" name="Textfeld 1">
            <a:extLst>
              <a:ext uri="{FF2B5EF4-FFF2-40B4-BE49-F238E27FC236}">
                <a16:creationId xmlns:a16="http://schemas.microsoft.com/office/drawing/2014/main" id="{4ADE1370-6FA9-4099-943C-DA60415F5F3B}"/>
              </a:ext>
            </a:extLst>
          </p:cNvPr>
          <p:cNvSpPr txBox="1"/>
          <p:nvPr/>
        </p:nvSpPr>
        <p:spPr>
          <a:xfrm>
            <a:off x="193754" y="5396232"/>
            <a:ext cx="2902055" cy="954107"/>
          </a:xfrm>
          <a:prstGeom prst="rect">
            <a:avLst/>
          </a:prstGeom>
          <a:noFill/>
        </p:spPr>
        <p:txBody>
          <a:bodyPr wrap="square" rtlCol="0">
            <a:spAutoFit/>
          </a:bodyPr>
          <a:lstStyle/>
          <a:p>
            <a:r>
              <a:rPr lang="en-GB" b="1" i="1" dirty="0">
                <a:effectLst>
                  <a:outerShdw blurRad="38100" dist="38100" dir="2700000" algn="tl">
                    <a:srgbClr val="000000">
                      <a:alpha val="43137"/>
                    </a:srgbClr>
                  </a:outerShdw>
                </a:effectLst>
                <a:latin typeface="Poppins Light" panose="020B0604020202020204" charset="0"/>
                <a:cs typeface="Poppins Light" panose="020B0604020202020204" charset="0"/>
              </a:rPr>
              <a:t>2x High-Grade </a:t>
            </a:r>
          </a:p>
          <a:p>
            <a:r>
              <a:rPr lang="en-GB" b="1" i="1" dirty="0">
                <a:effectLst>
                  <a:outerShdw blurRad="38100" dist="38100" dir="2700000" algn="tl">
                    <a:srgbClr val="000000">
                      <a:alpha val="43137"/>
                    </a:srgbClr>
                  </a:outerShdw>
                </a:effectLst>
                <a:latin typeface="Poppins Light" panose="020B0604020202020204" charset="0"/>
                <a:cs typeface="Poppins Light" panose="020B0604020202020204" charset="0"/>
              </a:rPr>
              <a:t>with polymetallic mineralisation</a:t>
            </a:r>
          </a:p>
          <a:p>
            <a:endParaRPr lang="en-DE" b="1" i="1" dirty="0">
              <a:effectLst>
                <a:outerShdw blurRad="38100" dist="38100" dir="2700000" algn="tl">
                  <a:srgbClr val="000000">
                    <a:alpha val="43137"/>
                  </a:srgbClr>
                </a:outerShdw>
              </a:effectLst>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38061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8"/>
        <p:cNvGrpSpPr/>
        <p:nvPr/>
      </p:nvGrpSpPr>
      <p:grpSpPr>
        <a:xfrm>
          <a:off x="0" y="0"/>
          <a:ext cx="0" cy="0"/>
          <a:chOff x="0" y="0"/>
          <a:chExt cx="0" cy="0"/>
        </a:xfrm>
      </p:grpSpPr>
      <p:sp>
        <p:nvSpPr>
          <p:cNvPr id="100" name="Google Shape;100;p18"/>
          <p:cNvSpPr/>
          <p:nvPr/>
        </p:nvSpPr>
        <p:spPr>
          <a:xfrm>
            <a:off x="257176" y="1098396"/>
            <a:ext cx="7258050" cy="5296500"/>
          </a:xfrm>
          <a:prstGeom prst="rect">
            <a:avLst/>
          </a:prstGeom>
          <a:noFill/>
          <a:ln>
            <a:noFill/>
          </a:ln>
        </p:spPr>
        <p:txBody>
          <a:bodyPr spcFirstLastPara="1" wrap="square" lIns="91425" tIns="45700" rIns="91425" bIns="45700" anchor="ctr" anchorCtr="0">
            <a:noAutofit/>
          </a:bodyPr>
          <a:lstStyle/>
          <a:p>
            <a:pPr marL="0" marR="0" lvl="0" indent="0" algn="just" rtl="0">
              <a:lnSpc>
                <a:spcPct val="115000"/>
              </a:lnSpc>
              <a:spcBef>
                <a:spcPts val="0"/>
              </a:spcBef>
              <a:spcAft>
                <a:spcPts val="0"/>
              </a:spcAft>
              <a:buClr>
                <a:schemeClr val="dk1"/>
              </a:buClr>
              <a:buSzPts val="1600"/>
              <a:buFont typeface="Calibri"/>
              <a:buNone/>
            </a:pPr>
            <a:r>
              <a:rPr lang="en-US" sz="1300" i="0" u="none" strike="noStrike" cap="none" dirty="0">
                <a:solidFill>
                  <a:schemeClr val="bg1"/>
                </a:solidFill>
                <a:latin typeface="Poppins Light"/>
                <a:ea typeface="Poppins Light"/>
                <a:cs typeface="Poppins Light"/>
                <a:sym typeface="Poppins Light"/>
              </a:rPr>
              <a:t>Carbonate Replacement Deposit (CDR) mineralization occurs on the Western Star Property and is likely to be a combination of structure, lithology, and stratigraphy.  There are three main CRD deposit types: Leadville-type mineralization (LTM), sedimentary exhalative (SEDEX) and Mississippi Valley-type (MVT).</a:t>
            </a:r>
          </a:p>
          <a:p>
            <a:pPr marL="0" marR="0" lvl="0" indent="0" algn="just" rtl="0">
              <a:lnSpc>
                <a:spcPct val="115000"/>
              </a:lnSpc>
              <a:spcBef>
                <a:spcPts val="0"/>
              </a:spcBef>
              <a:spcAft>
                <a:spcPts val="0"/>
              </a:spcAft>
              <a:buClr>
                <a:schemeClr val="dk1"/>
              </a:buClr>
              <a:buSzPts val="1600"/>
              <a:buFont typeface="Corbel"/>
              <a:buNone/>
            </a:pPr>
            <a:endParaRPr sz="1300" i="0" u="none" strike="noStrike" cap="none" dirty="0">
              <a:solidFill>
                <a:schemeClr val="bg1"/>
              </a:solidFill>
              <a:latin typeface="Poppins Light"/>
              <a:ea typeface="Poppins Light"/>
              <a:cs typeface="Poppins Light"/>
              <a:sym typeface="Poppins Light"/>
            </a:endParaRPr>
          </a:p>
          <a:p>
            <a:pPr marL="446088" marR="0" lvl="3" indent="-88900" algn="just" rtl="0">
              <a:lnSpc>
                <a:spcPct val="115000"/>
              </a:lnSpc>
              <a:spcBef>
                <a:spcPts val="0"/>
              </a:spcBef>
              <a:spcAft>
                <a:spcPts val="0"/>
              </a:spcAft>
              <a:buClr>
                <a:schemeClr val="lt1"/>
              </a:buClr>
              <a:buSzPts val="1400"/>
              <a:buFont typeface="Poppins Light"/>
              <a:buChar char="•"/>
            </a:pPr>
            <a:r>
              <a:rPr lang="en-US" sz="1300" i="0" u="none" strike="noStrike" cap="none" dirty="0">
                <a:solidFill>
                  <a:schemeClr val="bg1"/>
                </a:solidFill>
                <a:latin typeface="Poppins Light"/>
                <a:ea typeface="Poppins Light"/>
                <a:cs typeface="Poppins Light"/>
                <a:sym typeface="Poppins Light"/>
              </a:rPr>
              <a:t>Sulphide mineralization is stratiform and occurs at the contact between a grey-green phyllite and a limestone.  </a:t>
            </a:r>
            <a:endParaRPr sz="1300" dirty="0">
              <a:solidFill>
                <a:schemeClr val="bg1"/>
              </a:solidFill>
              <a:latin typeface="Poppins Light"/>
              <a:ea typeface="Poppins Light"/>
              <a:cs typeface="Poppins Light"/>
              <a:sym typeface="Poppins Light"/>
            </a:endParaRPr>
          </a:p>
          <a:p>
            <a:pPr marL="446088" marR="0" lvl="3" indent="-88900" algn="just" rtl="0">
              <a:lnSpc>
                <a:spcPct val="115000"/>
              </a:lnSpc>
              <a:spcBef>
                <a:spcPts val="0"/>
              </a:spcBef>
              <a:spcAft>
                <a:spcPts val="0"/>
              </a:spcAft>
              <a:buClr>
                <a:schemeClr val="lt1"/>
              </a:buClr>
              <a:buSzPts val="1400"/>
              <a:buFont typeface="Poppins Light"/>
              <a:buChar char="•"/>
            </a:pPr>
            <a:r>
              <a:rPr lang="en-US" sz="1300" i="0" u="none" strike="noStrike" cap="none" dirty="0">
                <a:solidFill>
                  <a:schemeClr val="bg1"/>
                </a:solidFill>
                <a:latin typeface="Poppins Light"/>
                <a:ea typeface="Poppins Light"/>
                <a:cs typeface="Poppins Light"/>
                <a:sym typeface="Poppins Light"/>
              </a:rPr>
              <a:t>The massive chlorite and chloritic quartz that occurs along fractures and at the base of mineralization may be hydrothermal in origin. </a:t>
            </a:r>
            <a:endParaRPr sz="1300" dirty="0">
              <a:solidFill>
                <a:schemeClr val="bg1"/>
              </a:solidFill>
              <a:latin typeface="Poppins Light"/>
              <a:ea typeface="Poppins Light"/>
              <a:cs typeface="Poppins Light"/>
              <a:sym typeface="Poppins Light"/>
            </a:endParaRPr>
          </a:p>
          <a:p>
            <a:pPr marL="446088" marR="0" lvl="3" indent="-88900" algn="just" rtl="0">
              <a:lnSpc>
                <a:spcPct val="115000"/>
              </a:lnSpc>
              <a:spcBef>
                <a:spcPts val="0"/>
              </a:spcBef>
              <a:spcAft>
                <a:spcPts val="0"/>
              </a:spcAft>
              <a:buClr>
                <a:schemeClr val="lt1"/>
              </a:buClr>
              <a:buSzPts val="1400"/>
              <a:buFont typeface="Poppins Light"/>
              <a:buChar char="•"/>
            </a:pPr>
            <a:r>
              <a:rPr lang="en-US" sz="1300" i="0" u="none" strike="noStrike" cap="none" dirty="0">
                <a:solidFill>
                  <a:schemeClr val="bg1"/>
                </a:solidFill>
                <a:latin typeface="Poppins Light"/>
                <a:ea typeface="Poppins Light"/>
                <a:cs typeface="Poppins Light"/>
                <a:sym typeface="Poppins Light"/>
              </a:rPr>
              <a:t>The pods of disseminated hematite and magnetite that occur at the mineralized horizon are commonly associated with volcanogenic mineralization.  </a:t>
            </a:r>
            <a:endParaRPr sz="1300" dirty="0">
              <a:solidFill>
                <a:schemeClr val="bg1"/>
              </a:solidFill>
              <a:latin typeface="Poppins Light"/>
              <a:ea typeface="Poppins Light"/>
              <a:cs typeface="Poppins Light"/>
              <a:sym typeface="Poppins Light"/>
            </a:endParaRPr>
          </a:p>
          <a:p>
            <a:pPr marL="361950" marR="0" lvl="3" indent="0" algn="just" rtl="0">
              <a:lnSpc>
                <a:spcPct val="115000"/>
              </a:lnSpc>
              <a:spcBef>
                <a:spcPts val="0"/>
              </a:spcBef>
              <a:spcAft>
                <a:spcPts val="0"/>
              </a:spcAft>
              <a:buNone/>
            </a:pPr>
            <a:endParaRPr sz="1300" i="0" u="none" strike="noStrike" cap="none" dirty="0">
              <a:solidFill>
                <a:schemeClr val="bg1"/>
              </a:solidFill>
              <a:latin typeface="Poppins Light"/>
              <a:ea typeface="Poppins Light"/>
              <a:cs typeface="Poppins Light"/>
              <a:sym typeface="Poppins Light"/>
            </a:endParaRPr>
          </a:p>
          <a:p>
            <a:pPr marL="0" marR="0" lvl="0" indent="0" algn="just" rtl="0">
              <a:lnSpc>
                <a:spcPct val="115000"/>
              </a:lnSpc>
              <a:spcBef>
                <a:spcPts val="0"/>
              </a:spcBef>
              <a:spcAft>
                <a:spcPts val="0"/>
              </a:spcAft>
              <a:buClr>
                <a:schemeClr val="dk1"/>
              </a:buClr>
              <a:buSzPts val="1600"/>
              <a:buFont typeface="Calibri"/>
              <a:buNone/>
            </a:pPr>
            <a:r>
              <a:rPr lang="en-US" sz="1300" i="0" u="none" strike="noStrike" cap="none" dirty="0">
                <a:solidFill>
                  <a:schemeClr val="bg1"/>
                </a:solidFill>
                <a:latin typeface="Poppins Light"/>
                <a:ea typeface="Poppins Light"/>
                <a:cs typeface="Poppins Light"/>
                <a:sym typeface="Poppins Light"/>
              </a:rPr>
              <a:t>Pinch outs of the carbonate bank and dolomitized limestone units at the apparent unconformity can be expected to occur at intervals all along the contact to other units.  In this area, the unconformity appears in at least three parallel zones or "Leads" on the flanks of large northwest trending folds.</a:t>
            </a:r>
            <a:endParaRPr sz="1300" dirty="0">
              <a:solidFill>
                <a:schemeClr val="bg1"/>
              </a:solidFill>
              <a:latin typeface="Poppins Light"/>
              <a:ea typeface="Poppins Light"/>
              <a:cs typeface="Poppins Light"/>
              <a:sym typeface="Poppins Light"/>
            </a:endParaRPr>
          </a:p>
          <a:p>
            <a:pPr marL="0" marR="0" lvl="0" indent="0" algn="just" rtl="0">
              <a:lnSpc>
                <a:spcPct val="115000"/>
              </a:lnSpc>
              <a:spcBef>
                <a:spcPts val="0"/>
              </a:spcBef>
              <a:spcAft>
                <a:spcPts val="0"/>
              </a:spcAft>
              <a:buClr>
                <a:schemeClr val="dk1"/>
              </a:buClr>
              <a:buSzPts val="1600"/>
              <a:buFont typeface="Corbel"/>
              <a:buNone/>
            </a:pPr>
            <a:endParaRPr sz="1300" i="0" u="none" strike="noStrike" cap="none" dirty="0">
              <a:solidFill>
                <a:schemeClr val="bg1"/>
              </a:solidFill>
              <a:latin typeface="Poppins Light"/>
              <a:ea typeface="Poppins Light"/>
              <a:cs typeface="Poppins Light"/>
              <a:sym typeface="Poppins Light"/>
            </a:endParaRPr>
          </a:p>
          <a:p>
            <a:pPr marL="0" marR="0" lvl="0" indent="0" algn="just" rtl="0">
              <a:lnSpc>
                <a:spcPct val="115000"/>
              </a:lnSpc>
              <a:spcBef>
                <a:spcPts val="0"/>
              </a:spcBef>
              <a:spcAft>
                <a:spcPts val="0"/>
              </a:spcAft>
              <a:buNone/>
            </a:pPr>
            <a:r>
              <a:rPr lang="en-US" sz="1300" dirty="0">
                <a:solidFill>
                  <a:schemeClr val="bg1"/>
                </a:solidFill>
                <a:latin typeface="Poppins Light"/>
                <a:ea typeface="Poppins Light"/>
                <a:cs typeface="Poppins Light"/>
                <a:sym typeface="Poppins Light"/>
              </a:rPr>
              <a:t>Within the Kootenay Arc, significant lead-zinc+/-silver mineralization has been documented with limestone horizons, as well as high grade silver veins. The Cambrian </a:t>
            </a:r>
            <a:r>
              <a:rPr lang="en-US" sz="1300" dirty="0" err="1">
                <a:solidFill>
                  <a:schemeClr val="bg1"/>
                </a:solidFill>
                <a:latin typeface="Poppins Light"/>
                <a:ea typeface="Poppins Light"/>
                <a:cs typeface="Poppins Light"/>
                <a:sym typeface="Poppins Light"/>
              </a:rPr>
              <a:t>Badshot</a:t>
            </a:r>
            <a:r>
              <a:rPr lang="en-US" sz="1300" dirty="0">
                <a:solidFill>
                  <a:schemeClr val="bg1"/>
                </a:solidFill>
                <a:latin typeface="Poppins Light"/>
                <a:ea typeface="Poppins Light"/>
                <a:cs typeface="Poppins Light"/>
                <a:sym typeface="Poppins Light"/>
              </a:rPr>
              <a:t> Formation, a 50–100 m thick limestone horizon, extends almost the entire length of the Arc, and hosts most of the larger mineral deposits.  This unit has been repeated throughout the area.</a:t>
            </a:r>
            <a:endParaRPr sz="1300" i="0" u="none" strike="noStrike" cap="none" dirty="0">
              <a:solidFill>
                <a:schemeClr val="bg1"/>
              </a:solidFill>
              <a:latin typeface="Poppins Light"/>
              <a:ea typeface="Poppins Light"/>
              <a:cs typeface="Poppins Light"/>
              <a:sym typeface="Poppins Light"/>
            </a:endParaRPr>
          </a:p>
        </p:txBody>
      </p:sp>
      <p:pic>
        <p:nvPicPr>
          <p:cNvPr id="101" name="Google Shape;101;p18"/>
          <p:cNvPicPr preferRelativeResize="0"/>
          <p:nvPr/>
        </p:nvPicPr>
        <p:blipFill rotWithShape="1">
          <a:blip r:embed="rId3">
            <a:alphaModFix/>
          </a:blip>
          <a:srcRect l="4526" t="11060" b="16881"/>
          <a:stretch/>
        </p:blipFill>
        <p:spPr>
          <a:xfrm>
            <a:off x="7731099" y="3945464"/>
            <a:ext cx="3402567" cy="2733816"/>
          </a:xfrm>
          <a:prstGeom prst="rect">
            <a:avLst/>
          </a:prstGeom>
          <a:noFill/>
          <a:ln>
            <a:noFill/>
          </a:ln>
        </p:spPr>
      </p:pic>
      <p:pic>
        <p:nvPicPr>
          <p:cNvPr id="102" name="Google Shape;102;p18"/>
          <p:cNvPicPr preferRelativeResize="0"/>
          <p:nvPr/>
        </p:nvPicPr>
        <p:blipFill rotWithShape="1">
          <a:blip r:embed="rId4">
            <a:alphaModFix/>
          </a:blip>
          <a:srcRect l="1699" t="3720" r="2303" b="13229"/>
          <a:stretch/>
        </p:blipFill>
        <p:spPr>
          <a:xfrm>
            <a:off x="7731100" y="1349950"/>
            <a:ext cx="3737000" cy="2536250"/>
          </a:xfrm>
          <a:prstGeom prst="rect">
            <a:avLst/>
          </a:prstGeom>
          <a:noFill/>
          <a:ln>
            <a:noFill/>
          </a:ln>
        </p:spPr>
      </p:pic>
      <p:sp>
        <p:nvSpPr>
          <p:cNvPr id="103" name="Google Shape;103;p18"/>
          <p:cNvSpPr txBox="1">
            <a:spLocks noGrp="1"/>
          </p:cNvSpPr>
          <p:nvPr>
            <p:ph type="body" idx="1"/>
          </p:nvPr>
        </p:nvSpPr>
        <p:spPr>
          <a:xfrm>
            <a:off x="398251" y="428121"/>
            <a:ext cx="9423082" cy="53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dirty="0">
                <a:solidFill>
                  <a:srgbClr val="D5A660"/>
                </a:solidFill>
                <a:latin typeface="Poppins SemiBold"/>
                <a:ea typeface="Poppins SemiBold"/>
                <a:cs typeface="Poppins SemiBold"/>
                <a:sym typeface="Poppins SemiBold"/>
              </a:rPr>
              <a:t>Western Star - Mineralization</a:t>
            </a:r>
            <a:endParaRPr sz="3600" dirty="0">
              <a:solidFill>
                <a:srgbClr val="D5A660"/>
              </a:solidFill>
              <a:latin typeface="Poppins SemiBold"/>
              <a:ea typeface="Poppins SemiBold"/>
              <a:cs typeface="Poppins SemiBold"/>
              <a:sym typeface="Poppins SemiBold"/>
            </a:endParaRPr>
          </a:p>
        </p:txBody>
      </p:sp>
      <p:pic>
        <p:nvPicPr>
          <p:cNvPr id="104" name="Google Shape;104;p18"/>
          <p:cNvPicPr preferRelativeResize="0"/>
          <p:nvPr/>
        </p:nvPicPr>
        <p:blipFill rotWithShape="1">
          <a:blip r:embed="rId5">
            <a:alphaModFix/>
          </a:blip>
          <a:srcRect/>
          <a:stretch/>
        </p:blipFill>
        <p:spPr>
          <a:xfrm>
            <a:off x="10943306" y="257147"/>
            <a:ext cx="898068" cy="898068"/>
          </a:xfrm>
          <a:prstGeom prst="rect">
            <a:avLst/>
          </a:prstGeom>
          <a:noFill/>
          <a:ln>
            <a:noFill/>
          </a:ln>
        </p:spPr>
      </p:pic>
      <p:sp>
        <p:nvSpPr>
          <p:cNvPr id="8" name="Rechteck 7">
            <a:extLst>
              <a:ext uri="{FF2B5EF4-FFF2-40B4-BE49-F238E27FC236}">
                <a16:creationId xmlns:a16="http://schemas.microsoft.com/office/drawing/2014/main" id="{C6B5A6A9-C33A-4FA4-A68E-E8DEDACCE75C}"/>
              </a:ext>
            </a:extLst>
          </p:cNvPr>
          <p:cNvSpPr/>
          <p:nvPr/>
        </p:nvSpPr>
        <p:spPr>
          <a:xfrm>
            <a:off x="0" y="6504692"/>
            <a:ext cx="12192000" cy="35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9" name="Google Shape;83;p16">
            <a:extLst>
              <a:ext uri="{FF2B5EF4-FFF2-40B4-BE49-F238E27FC236}">
                <a16:creationId xmlns:a16="http://schemas.microsoft.com/office/drawing/2014/main" id="{6E229988-BA2A-4872-B0BA-445C1D467ECB}"/>
              </a:ext>
            </a:extLst>
          </p:cNvPr>
          <p:cNvSpPr txBox="1">
            <a:spLocks/>
          </p:cNvSpPr>
          <p:nvPr/>
        </p:nvSpPr>
        <p:spPr>
          <a:xfrm>
            <a:off x="11415082" y="6498779"/>
            <a:ext cx="731700" cy="353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9pPr>
          </a:lstStyle>
          <a:p>
            <a:fld id="{00000000-1234-1234-1234-123412341234}" type="slidenum">
              <a:rPr lang="en-US" smtClean="0">
                <a:effectLst>
                  <a:outerShdw blurRad="38100" dist="38100" dir="2700000" algn="tl">
                    <a:srgbClr val="000000">
                      <a:alpha val="43137"/>
                    </a:srgbClr>
                  </a:outerShdw>
                </a:effectLst>
              </a:rPr>
              <a:pPr/>
              <a:t>6</a:t>
            </a:fld>
            <a:endParaRPr lang="en-US" dirty="0">
              <a:effectLst>
                <a:outerShdw blurRad="38100" dist="38100" dir="2700000" algn="tl">
                  <a:srgbClr val="000000">
                    <a:alpha val="43137"/>
                  </a:srgbClr>
                </a:outerShdw>
              </a:effectLst>
            </a:endParaRPr>
          </a:p>
        </p:txBody>
      </p:sp>
      <p:sp>
        <p:nvSpPr>
          <p:cNvPr id="10" name="Rechteck 9">
            <a:extLst>
              <a:ext uri="{FF2B5EF4-FFF2-40B4-BE49-F238E27FC236}">
                <a16:creationId xmlns:a16="http://schemas.microsoft.com/office/drawing/2014/main" id="{3AB6CAF7-924A-4B39-BBD5-4F9452CDA48C}"/>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8"/>
        <p:cNvGrpSpPr/>
        <p:nvPr/>
      </p:nvGrpSpPr>
      <p:grpSpPr>
        <a:xfrm>
          <a:off x="0" y="0"/>
          <a:ext cx="0" cy="0"/>
          <a:chOff x="0" y="0"/>
          <a:chExt cx="0" cy="0"/>
        </a:xfrm>
      </p:grpSpPr>
      <p:grpSp>
        <p:nvGrpSpPr>
          <p:cNvPr id="109" name="Google Shape;109;p19"/>
          <p:cNvGrpSpPr/>
          <p:nvPr/>
        </p:nvGrpSpPr>
        <p:grpSpPr>
          <a:xfrm>
            <a:off x="-23" y="-287"/>
            <a:ext cx="8393103" cy="4977354"/>
            <a:chOff x="3103453" y="1756648"/>
            <a:chExt cx="6060440" cy="3408680"/>
          </a:xfrm>
        </p:grpSpPr>
        <p:pic>
          <p:nvPicPr>
            <p:cNvPr id="110" name="Google Shape;110;p19" descr="A rocky mountain&#10;&#10;Description automatically generated"/>
            <p:cNvPicPr preferRelativeResize="0"/>
            <p:nvPr/>
          </p:nvPicPr>
          <p:blipFill rotWithShape="1">
            <a:blip r:embed="rId3">
              <a:alphaModFix/>
            </a:blip>
            <a:srcRect/>
            <a:stretch/>
          </p:blipFill>
          <p:spPr>
            <a:xfrm>
              <a:off x="3103453" y="1756648"/>
              <a:ext cx="6060440" cy="3408680"/>
            </a:xfrm>
            <a:prstGeom prst="rect">
              <a:avLst/>
            </a:prstGeom>
            <a:noFill/>
            <a:ln>
              <a:noFill/>
            </a:ln>
          </p:spPr>
        </p:pic>
        <p:grpSp>
          <p:nvGrpSpPr>
            <p:cNvPr id="111" name="Google Shape;111;p19"/>
            <p:cNvGrpSpPr/>
            <p:nvPr/>
          </p:nvGrpSpPr>
          <p:grpSpPr>
            <a:xfrm>
              <a:off x="5442158" y="2078075"/>
              <a:ext cx="1976775" cy="1389000"/>
              <a:chOff x="0" y="98925"/>
              <a:chExt cx="1976775" cy="1389000"/>
            </a:xfrm>
          </p:grpSpPr>
          <p:cxnSp>
            <p:nvCxnSpPr>
              <p:cNvPr id="112" name="Google Shape;112;p19"/>
              <p:cNvCxnSpPr/>
              <p:nvPr/>
            </p:nvCxnSpPr>
            <p:spPr>
              <a:xfrm>
                <a:off x="304800" y="390525"/>
                <a:ext cx="935700" cy="0"/>
              </a:xfrm>
              <a:prstGeom prst="straightConnector1">
                <a:avLst/>
              </a:prstGeom>
              <a:noFill/>
              <a:ln w="28575" cap="flat" cmpd="sng">
                <a:solidFill>
                  <a:schemeClr val="dk1"/>
                </a:solidFill>
                <a:prstDash val="solid"/>
                <a:round/>
                <a:headEnd type="none" w="sm" len="sm"/>
                <a:tailEnd type="none" w="sm" len="sm"/>
              </a:ln>
            </p:spPr>
          </p:cxnSp>
          <p:cxnSp>
            <p:nvCxnSpPr>
              <p:cNvPr id="113" name="Google Shape;113;p19"/>
              <p:cNvCxnSpPr/>
              <p:nvPr/>
            </p:nvCxnSpPr>
            <p:spPr>
              <a:xfrm>
                <a:off x="1247775" y="428625"/>
                <a:ext cx="729000" cy="1059300"/>
              </a:xfrm>
              <a:prstGeom prst="straightConnector1">
                <a:avLst/>
              </a:prstGeom>
              <a:noFill/>
              <a:ln w="10000" cap="flat" cmpd="sng">
                <a:solidFill>
                  <a:schemeClr val="dk1"/>
                </a:solidFill>
                <a:prstDash val="solid"/>
                <a:round/>
                <a:headEnd type="none" w="sm" len="sm"/>
                <a:tailEnd type="none" w="sm" len="sm"/>
              </a:ln>
            </p:spPr>
          </p:cxnSp>
          <p:cxnSp>
            <p:nvCxnSpPr>
              <p:cNvPr id="114" name="Google Shape;114;p19"/>
              <p:cNvCxnSpPr/>
              <p:nvPr/>
            </p:nvCxnSpPr>
            <p:spPr>
              <a:xfrm flipH="1">
                <a:off x="0" y="457200"/>
                <a:ext cx="250190" cy="603885"/>
              </a:xfrm>
              <a:prstGeom prst="straightConnector1">
                <a:avLst/>
              </a:prstGeom>
              <a:noFill/>
              <a:ln w="10000" cap="flat" cmpd="sng">
                <a:solidFill>
                  <a:schemeClr val="dk1"/>
                </a:solidFill>
                <a:prstDash val="solid"/>
                <a:round/>
                <a:headEnd type="none" w="sm" len="sm"/>
                <a:tailEnd type="none" w="sm" len="sm"/>
              </a:ln>
            </p:spPr>
          </p:cxnSp>
          <p:sp>
            <p:nvSpPr>
              <p:cNvPr id="115" name="Google Shape;115;p19"/>
              <p:cNvSpPr txBox="1"/>
              <p:nvPr/>
            </p:nvSpPr>
            <p:spPr>
              <a:xfrm>
                <a:off x="516265" y="98925"/>
                <a:ext cx="1067400" cy="2916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None/>
                </a:pPr>
                <a:r>
                  <a:rPr lang="en-US" sz="1100">
                    <a:solidFill>
                      <a:srgbClr val="000000"/>
                    </a:solidFill>
                    <a:latin typeface="Arial"/>
                    <a:ea typeface="Arial"/>
                    <a:cs typeface="Arial"/>
                    <a:sym typeface="Arial"/>
                  </a:rPr>
                  <a:t>300m</a:t>
                </a:r>
                <a:endParaRPr sz="1100">
                  <a:solidFill>
                    <a:srgbClr val="000000"/>
                  </a:solidFill>
                  <a:latin typeface="Arial"/>
                  <a:ea typeface="Arial"/>
                  <a:cs typeface="Arial"/>
                  <a:sym typeface="Arial"/>
                </a:endParaRPr>
              </a:p>
            </p:txBody>
          </p:sp>
        </p:grpSp>
      </p:grpSp>
      <p:pic>
        <p:nvPicPr>
          <p:cNvPr id="116" name="Google Shape;116;p19"/>
          <p:cNvPicPr preferRelativeResize="0"/>
          <p:nvPr/>
        </p:nvPicPr>
        <p:blipFill rotWithShape="1">
          <a:blip r:embed="rId4">
            <a:alphaModFix/>
          </a:blip>
          <a:srcRect l="2128" t="1528" r="1975" b="1712"/>
          <a:stretch/>
        </p:blipFill>
        <p:spPr>
          <a:xfrm>
            <a:off x="8387175" y="25"/>
            <a:ext cx="3804826" cy="4977351"/>
          </a:xfrm>
          <a:prstGeom prst="rect">
            <a:avLst/>
          </a:prstGeom>
          <a:noFill/>
          <a:ln>
            <a:noFill/>
          </a:ln>
        </p:spPr>
      </p:pic>
      <p:sp>
        <p:nvSpPr>
          <p:cNvPr id="117" name="Google Shape;117;p19"/>
          <p:cNvSpPr txBox="1">
            <a:spLocks noGrp="1"/>
          </p:cNvSpPr>
          <p:nvPr>
            <p:ph type="body" idx="1"/>
          </p:nvPr>
        </p:nvSpPr>
        <p:spPr>
          <a:xfrm>
            <a:off x="281675" y="5257425"/>
            <a:ext cx="11350200" cy="1262700"/>
          </a:xfrm>
          <a:prstGeom prst="rect">
            <a:avLst/>
          </a:prstGeom>
          <a:noFill/>
          <a:ln>
            <a:noFill/>
          </a:ln>
        </p:spPr>
        <p:txBody>
          <a:bodyPr spcFirstLastPara="1" wrap="square" lIns="91425" tIns="45700" rIns="91425" bIns="45700" anchor="t" anchorCtr="0">
            <a:normAutofit lnSpcReduction="10000"/>
          </a:bodyPr>
          <a:lstStyle/>
          <a:p>
            <a:pPr marL="285750" lvl="0" indent="-293370" algn="just" rtl="0">
              <a:lnSpc>
                <a:spcPct val="115000"/>
              </a:lnSpc>
              <a:spcBef>
                <a:spcPts val="0"/>
              </a:spcBef>
              <a:spcAft>
                <a:spcPts val="0"/>
              </a:spcAft>
              <a:buClr>
                <a:srgbClr val="F9FBFD"/>
              </a:buClr>
              <a:buSzPts val="1400"/>
              <a:buFont typeface="Poppins Light"/>
              <a:buChar char="•"/>
            </a:pPr>
            <a:r>
              <a:rPr lang="en-US">
                <a:solidFill>
                  <a:srgbClr val="F9FBFD"/>
                </a:solidFill>
                <a:latin typeface="Poppins Light"/>
                <a:ea typeface="Poppins Light"/>
                <a:cs typeface="Poppins Light"/>
                <a:sym typeface="Poppins Light"/>
              </a:rPr>
              <a:t>Limestone unit within the Index Formation exposure in opposing slope is evident by recessive weathering and colour.  </a:t>
            </a:r>
            <a:endParaRPr>
              <a:solidFill>
                <a:srgbClr val="F9FBFD"/>
              </a:solidFill>
              <a:latin typeface="Poppins Light"/>
              <a:ea typeface="Poppins Light"/>
              <a:cs typeface="Poppins Light"/>
              <a:sym typeface="Poppins Light"/>
            </a:endParaRPr>
          </a:p>
          <a:p>
            <a:pPr marL="285750" lvl="0" indent="-293370" algn="just" rtl="0">
              <a:lnSpc>
                <a:spcPct val="115000"/>
              </a:lnSpc>
              <a:spcBef>
                <a:spcPts val="1000"/>
              </a:spcBef>
              <a:spcAft>
                <a:spcPts val="0"/>
              </a:spcAft>
              <a:buClr>
                <a:srgbClr val="F9FBFD"/>
              </a:buClr>
              <a:buSzPts val="1400"/>
              <a:buFont typeface="Poppins Light"/>
              <a:buChar char="•"/>
            </a:pPr>
            <a:r>
              <a:rPr lang="en-US">
                <a:solidFill>
                  <a:srgbClr val="F9FBFD"/>
                </a:solidFill>
                <a:latin typeface="Poppins Light"/>
                <a:ea typeface="Poppins Light"/>
                <a:cs typeface="Poppins Light"/>
                <a:sym typeface="Poppins Light"/>
              </a:rPr>
              <a:t>The dark gossan iron gravel running through the center of the picture mark the location of limestone replacement, hosting pods and stringers of galena and sphalerite mineralization.  The mineralization has been traced over 6.2 km.</a:t>
            </a:r>
            <a:endParaRPr>
              <a:solidFill>
                <a:srgbClr val="F9FBFD"/>
              </a:solidFill>
              <a:latin typeface="Poppins Light"/>
              <a:ea typeface="Poppins Light"/>
              <a:cs typeface="Poppins Light"/>
              <a:sym typeface="Poppins Light"/>
            </a:endParaRPr>
          </a:p>
          <a:p>
            <a:pPr marL="285750" lvl="0" indent="-293370" algn="just" rtl="0">
              <a:lnSpc>
                <a:spcPct val="115000"/>
              </a:lnSpc>
              <a:spcBef>
                <a:spcPts val="1000"/>
              </a:spcBef>
              <a:spcAft>
                <a:spcPts val="0"/>
              </a:spcAft>
              <a:buClr>
                <a:srgbClr val="F9FBFD"/>
              </a:buClr>
              <a:buSzPts val="1400"/>
              <a:buFont typeface="Poppins Light"/>
              <a:buChar char="•"/>
            </a:pPr>
            <a:r>
              <a:rPr lang="en-US">
                <a:solidFill>
                  <a:srgbClr val="F9FBFD"/>
                </a:solidFill>
                <a:latin typeface="Poppins Light"/>
                <a:ea typeface="Poppins Light"/>
                <a:cs typeface="Poppins Light"/>
                <a:sym typeface="Poppins Light"/>
              </a:rPr>
              <a:t> Orange veins next to the gossan is ankerite alteration of carbonate veins within limestone.</a:t>
            </a:r>
            <a:endParaRPr>
              <a:solidFill>
                <a:srgbClr val="F9FBFD"/>
              </a:solidFill>
              <a:latin typeface="Poppins Light"/>
              <a:ea typeface="Poppins Light"/>
              <a:cs typeface="Poppins Light"/>
              <a:sym typeface="Poppins Light"/>
            </a:endParaRPr>
          </a:p>
        </p:txBody>
      </p:sp>
      <p:pic>
        <p:nvPicPr>
          <p:cNvPr id="118" name="Google Shape;118;p19"/>
          <p:cNvPicPr preferRelativeResize="0"/>
          <p:nvPr/>
        </p:nvPicPr>
        <p:blipFill rotWithShape="1">
          <a:blip r:embed="rId5">
            <a:alphaModFix/>
          </a:blip>
          <a:srcRect/>
          <a:stretch/>
        </p:blipFill>
        <p:spPr>
          <a:xfrm>
            <a:off x="289563" y="252381"/>
            <a:ext cx="898068" cy="898068"/>
          </a:xfrm>
          <a:prstGeom prst="rect">
            <a:avLst/>
          </a:prstGeom>
          <a:noFill/>
          <a:ln>
            <a:noFill/>
          </a:ln>
        </p:spPr>
      </p:pic>
      <p:sp>
        <p:nvSpPr>
          <p:cNvPr id="13" name="Rechteck 12">
            <a:extLst>
              <a:ext uri="{FF2B5EF4-FFF2-40B4-BE49-F238E27FC236}">
                <a16:creationId xmlns:a16="http://schemas.microsoft.com/office/drawing/2014/main" id="{32D3661E-4EE5-49A9-8053-8A02239B3C63}"/>
              </a:ext>
            </a:extLst>
          </p:cNvPr>
          <p:cNvSpPr/>
          <p:nvPr/>
        </p:nvSpPr>
        <p:spPr>
          <a:xfrm>
            <a:off x="0" y="6504692"/>
            <a:ext cx="12192000" cy="35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14" name="Google Shape;83;p16">
            <a:extLst>
              <a:ext uri="{FF2B5EF4-FFF2-40B4-BE49-F238E27FC236}">
                <a16:creationId xmlns:a16="http://schemas.microsoft.com/office/drawing/2014/main" id="{9F578847-260A-4B86-A8DF-274D6C1D023A}"/>
              </a:ext>
            </a:extLst>
          </p:cNvPr>
          <p:cNvSpPr txBox="1">
            <a:spLocks/>
          </p:cNvSpPr>
          <p:nvPr/>
        </p:nvSpPr>
        <p:spPr>
          <a:xfrm>
            <a:off x="11415082" y="6498779"/>
            <a:ext cx="731700" cy="353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9pPr>
          </a:lstStyle>
          <a:p>
            <a:fld id="{00000000-1234-1234-1234-123412341234}" type="slidenum">
              <a:rPr lang="en-US" smtClean="0">
                <a:effectLst>
                  <a:outerShdw blurRad="38100" dist="38100" dir="2700000" algn="tl">
                    <a:srgbClr val="000000">
                      <a:alpha val="43137"/>
                    </a:srgbClr>
                  </a:outerShdw>
                </a:effectLst>
              </a:rPr>
              <a:pPr/>
              <a:t>7</a:t>
            </a:fld>
            <a:endParaRPr lang="en-US" dirty="0">
              <a:effectLst>
                <a:outerShdw blurRad="38100" dist="38100" dir="2700000" algn="tl">
                  <a:srgbClr val="000000">
                    <a:alpha val="43137"/>
                  </a:srgbClr>
                </a:outerShdw>
              </a:effectLst>
            </a:endParaRPr>
          </a:p>
        </p:txBody>
      </p:sp>
      <p:sp>
        <p:nvSpPr>
          <p:cNvPr id="15" name="Rechteck 14">
            <a:extLst>
              <a:ext uri="{FF2B5EF4-FFF2-40B4-BE49-F238E27FC236}">
                <a16:creationId xmlns:a16="http://schemas.microsoft.com/office/drawing/2014/main" id="{F89DF65F-933B-46ED-94EC-C10EE0D73AC4}"/>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body" idx="1"/>
          </p:nvPr>
        </p:nvSpPr>
        <p:spPr>
          <a:xfrm>
            <a:off x="588675" y="1199758"/>
            <a:ext cx="2684700" cy="50004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1440"/>
              <a:buNone/>
            </a:pPr>
            <a:r>
              <a:rPr lang="en-US" dirty="0">
                <a:latin typeface="Poppins Light"/>
                <a:ea typeface="Poppins Light"/>
                <a:cs typeface="Poppins Light"/>
                <a:sym typeface="Poppins Light"/>
              </a:rPr>
              <a:t>The </a:t>
            </a:r>
            <a:r>
              <a:rPr lang="en-US" b="1" dirty="0">
                <a:latin typeface="Poppins Light"/>
                <a:ea typeface="Poppins Light"/>
                <a:cs typeface="Poppins Light"/>
                <a:sym typeface="Poppins Light"/>
              </a:rPr>
              <a:t>2,797</a:t>
            </a:r>
            <a:r>
              <a:rPr lang="en-US" dirty="0">
                <a:latin typeface="Poppins Light"/>
                <a:ea typeface="Poppins Light"/>
                <a:cs typeface="Poppins Light"/>
                <a:sym typeface="Poppins Light"/>
              </a:rPr>
              <a:t> ha Western Star Property is located 50 km southeast of Revelstoke, BC.</a:t>
            </a:r>
            <a:endParaRPr dirty="0">
              <a:latin typeface="Poppins Light"/>
              <a:ea typeface="Poppins Light"/>
              <a:cs typeface="Poppins Light"/>
              <a:sym typeface="Poppins Light"/>
            </a:endParaRPr>
          </a:p>
          <a:p>
            <a:pPr marL="0" lvl="0" indent="0" algn="l" rtl="0">
              <a:lnSpc>
                <a:spcPct val="115000"/>
              </a:lnSpc>
              <a:spcBef>
                <a:spcPts val="0"/>
              </a:spcBef>
              <a:spcAft>
                <a:spcPts val="0"/>
              </a:spcAft>
              <a:buSzPts val="1440"/>
              <a:buNone/>
            </a:pPr>
            <a:endParaRPr dirty="0">
              <a:latin typeface="Poppins Light"/>
              <a:ea typeface="Poppins Light"/>
              <a:cs typeface="Poppins Light"/>
              <a:sym typeface="Poppins Light"/>
            </a:endParaRPr>
          </a:p>
          <a:p>
            <a:pPr marL="0" lvl="0" indent="0" algn="l" rtl="0">
              <a:lnSpc>
                <a:spcPct val="115000"/>
              </a:lnSpc>
              <a:spcBef>
                <a:spcPts val="0"/>
              </a:spcBef>
              <a:spcAft>
                <a:spcPts val="0"/>
              </a:spcAft>
              <a:buSzPts val="1440"/>
              <a:buNone/>
            </a:pPr>
            <a:r>
              <a:rPr lang="en-US" dirty="0">
                <a:latin typeface="Poppins Light"/>
                <a:ea typeface="Poppins Light"/>
                <a:cs typeface="Poppins Light"/>
                <a:sym typeface="Poppins Light"/>
              </a:rPr>
              <a:t>There are eleven  Documented Mineral Showings on the Property:</a:t>
            </a:r>
            <a:endParaRPr dirty="0">
              <a:latin typeface="Poppins Light"/>
              <a:ea typeface="Poppins Light"/>
              <a:cs typeface="Poppins Light"/>
              <a:sym typeface="Poppins Light"/>
            </a:endParaRPr>
          </a:p>
          <a:p>
            <a:pPr marL="0" lvl="0" indent="0" algn="l" rtl="0">
              <a:lnSpc>
                <a:spcPct val="115000"/>
              </a:lnSpc>
              <a:spcBef>
                <a:spcPts val="0"/>
              </a:spcBef>
              <a:spcAft>
                <a:spcPts val="0"/>
              </a:spcAft>
              <a:buSzPts val="1440"/>
              <a:buNone/>
            </a:pPr>
            <a:endParaRPr dirty="0">
              <a:latin typeface="Poppins Light"/>
              <a:ea typeface="Poppins Light"/>
              <a:cs typeface="Poppins Light"/>
              <a:sym typeface="Poppins Light"/>
            </a:endParaRPr>
          </a:p>
          <a:p>
            <a:pPr marL="228600" lvl="0" indent="-173126" algn="l" rtl="0">
              <a:lnSpc>
                <a:spcPct val="115000"/>
              </a:lnSpc>
              <a:spcBef>
                <a:spcPts val="0"/>
              </a:spcBef>
              <a:spcAft>
                <a:spcPts val="0"/>
              </a:spcAft>
              <a:buSzPts val="1400"/>
              <a:buFont typeface="Poppins Medium"/>
              <a:buChar char="•"/>
            </a:pPr>
            <a:r>
              <a:rPr lang="en-US" dirty="0">
                <a:latin typeface="Poppins Medium"/>
                <a:ea typeface="Poppins Medium"/>
                <a:cs typeface="Poppins Medium"/>
                <a:sym typeface="Poppins Medium"/>
              </a:rPr>
              <a:t>Black Bear</a:t>
            </a:r>
            <a:endParaRPr dirty="0">
              <a:latin typeface="Poppins Medium"/>
              <a:ea typeface="Poppins Medium"/>
              <a:cs typeface="Poppins Medium"/>
              <a:sym typeface="Poppins Medium"/>
            </a:endParaRPr>
          </a:p>
          <a:p>
            <a:pPr marL="228600" lvl="0" indent="-173126" algn="l" rtl="0">
              <a:lnSpc>
                <a:spcPct val="115000"/>
              </a:lnSpc>
              <a:spcBef>
                <a:spcPts val="0"/>
              </a:spcBef>
              <a:spcAft>
                <a:spcPts val="0"/>
              </a:spcAft>
              <a:buSzPts val="1400"/>
              <a:buFont typeface="Poppins Medium"/>
              <a:buChar char="•"/>
            </a:pPr>
            <a:r>
              <a:rPr lang="en-US" dirty="0">
                <a:latin typeface="Poppins Medium"/>
                <a:ea typeface="Poppins Medium"/>
                <a:cs typeface="Poppins Medium"/>
                <a:sym typeface="Poppins Medium"/>
              </a:rPr>
              <a:t>Lardeau-Goldsmith </a:t>
            </a:r>
            <a:endParaRPr dirty="0">
              <a:latin typeface="Poppins Medium"/>
              <a:ea typeface="Poppins Medium"/>
              <a:cs typeface="Poppins Medium"/>
              <a:sym typeface="Poppins Medium"/>
            </a:endParaRPr>
          </a:p>
          <a:p>
            <a:pPr marL="228600" lvl="0" indent="-173126" algn="l" rtl="0">
              <a:lnSpc>
                <a:spcPct val="115000"/>
              </a:lnSpc>
              <a:spcBef>
                <a:spcPts val="0"/>
              </a:spcBef>
              <a:spcAft>
                <a:spcPts val="0"/>
              </a:spcAft>
              <a:buSzPts val="1400"/>
              <a:buFont typeface="Poppins Medium"/>
              <a:buChar char="•"/>
            </a:pPr>
            <a:r>
              <a:rPr lang="en-US" dirty="0">
                <a:latin typeface="Poppins Medium"/>
                <a:ea typeface="Poppins Medium"/>
                <a:cs typeface="Poppins Medium"/>
                <a:sym typeface="Poppins Medium"/>
              </a:rPr>
              <a:t>Wide West</a:t>
            </a:r>
            <a:endParaRPr dirty="0">
              <a:latin typeface="Poppins Medium"/>
              <a:ea typeface="Poppins Medium"/>
              <a:cs typeface="Poppins Medium"/>
              <a:sym typeface="Poppins Medium"/>
            </a:endParaRPr>
          </a:p>
          <a:p>
            <a:pPr marL="228600" lvl="0" indent="-173126" algn="l" rtl="0">
              <a:lnSpc>
                <a:spcPct val="115000"/>
              </a:lnSpc>
              <a:spcBef>
                <a:spcPts val="0"/>
              </a:spcBef>
              <a:spcAft>
                <a:spcPts val="0"/>
              </a:spcAft>
              <a:buSzPts val="1400"/>
              <a:buFont typeface="Poppins Medium"/>
              <a:buChar char="•"/>
            </a:pPr>
            <a:r>
              <a:rPr lang="en-US" dirty="0">
                <a:latin typeface="Poppins Medium"/>
                <a:ea typeface="Poppins Medium"/>
                <a:cs typeface="Poppins Medium"/>
                <a:sym typeface="Poppins Medium"/>
              </a:rPr>
              <a:t>Goodenough</a:t>
            </a:r>
            <a:endParaRPr dirty="0">
              <a:latin typeface="Poppins Medium"/>
              <a:ea typeface="Poppins Medium"/>
              <a:cs typeface="Poppins Medium"/>
              <a:sym typeface="Poppins Medium"/>
            </a:endParaRPr>
          </a:p>
          <a:p>
            <a:pPr marL="228600" lvl="0" indent="-173126" algn="l" rtl="0">
              <a:lnSpc>
                <a:spcPct val="115000"/>
              </a:lnSpc>
              <a:spcBef>
                <a:spcPts val="0"/>
              </a:spcBef>
              <a:spcAft>
                <a:spcPts val="0"/>
              </a:spcAft>
              <a:buSzPts val="1400"/>
              <a:buFont typeface="Poppins Medium"/>
              <a:buChar char="•"/>
            </a:pPr>
            <a:r>
              <a:rPr lang="en-US" dirty="0">
                <a:latin typeface="Poppins Medium"/>
                <a:ea typeface="Poppins Medium"/>
                <a:cs typeface="Poppins Medium"/>
                <a:sym typeface="Poppins Medium"/>
              </a:rPr>
              <a:t>Kitsap </a:t>
            </a:r>
            <a:endParaRPr dirty="0">
              <a:latin typeface="Poppins Medium"/>
              <a:ea typeface="Poppins Medium"/>
              <a:cs typeface="Poppins Medium"/>
              <a:sym typeface="Poppins Medium"/>
            </a:endParaRPr>
          </a:p>
          <a:p>
            <a:pPr marL="228600" lvl="0" indent="-173126" algn="l" rtl="0">
              <a:lnSpc>
                <a:spcPct val="115000"/>
              </a:lnSpc>
              <a:spcBef>
                <a:spcPts val="0"/>
              </a:spcBef>
              <a:spcAft>
                <a:spcPts val="0"/>
              </a:spcAft>
              <a:buSzPts val="1400"/>
              <a:buFont typeface="Poppins Medium"/>
              <a:buChar char="•"/>
            </a:pPr>
            <a:r>
              <a:rPr lang="en-US" dirty="0">
                <a:latin typeface="Poppins Medium"/>
                <a:ea typeface="Poppins Medium"/>
                <a:cs typeface="Poppins Medium"/>
                <a:sym typeface="Poppins Medium"/>
              </a:rPr>
              <a:t>Banner</a:t>
            </a:r>
            <a:endParaRPr dirty="0">
              <a:latin typeface="Poppins Medium"/>
              <a:ea typeface="Poppins Medium"/>
              <a:cs typeface="Poppins Medium"/>
              <a:sym typeface="Poppins Medium"/>
            </a:endParaRPr>
          </a:p>
          <a:p>
            <a:pPr marL="228600" lvl="0" indent="-173126" algn="l" rtl="0">
              <a:lnSpc>
                <a:spcPct val="115000"/>
              </a:lnSpc>
              <a:spcBef>
                <a:spcPts val="0"/>
              </a:spcBef>
              <a:spcAft>
                <a:spcPts val="0"/>
              </a:spcAft>
              <a:buSzPts val="1400"/>
              <a:buFont typeface="Poppins Medium"/>
              <a:buChar char="•"/>
            </a:pPr>
            <a:r>
              <a:rPr lang="en-US" dirty="0">
                <a:latin typeface="Poppins Medium"/>
                <a:ea typeface="Poppins Medium"/>
                <a:cs typeface="Poppins Medium"/>
                <a:sym typeface="Poppins Medium"/>
              </a:rPr>
              <a:t>Daffodil </a:t>
            </a:r>
            <a:endParaRPr dirty="0">
              <a:latin typeface="Poppins Medium"/>
              <a:ea typeface="Poppins Medium"/>
              <a:cs typeface="Poppins Medium"/>
              <a:sym typeface="Poppins Medium"/>
            </a:endParaRPr>
          </a:p>
          <a:p>
            <a:pPr marL="228600" lvl="0" indent="-173126" algn="l" rtl="0">
              <a:lnSpc>
                <a:spcPct val="115000"/>
              </a:lnSpc>
              <a:spcBef>
                <a:spcPts val="0"/>
              </a:spcBef>
              <a:spcAft>
                <a:spcPts val="0"/>
              </a:spcAft>
              <a:buSzPts val="1400"/>
              <a:buFont typeface="Poppins Medium"/>
              <a:buChar char="•"/>
            </a:pPr>
            <a:r>
              <a:rPr lang="en-US" dirty="0">
                <a:latin typeface="Poppins Medium"/>
                <a:ea typeface="Poppins Medium"/>
                <a:cs typeface="Poppins Medium"/>
                <a:sym typeface="Poppins Medium"/>
              </a:rPr>
              <a:t>Royal </a:t>
            </a:r>
            <a:endParaRPr dirty="0">
              <a:latin typeface="Poppins Medium"/>
              <a:ea typeface="Poppins Medium"/>
              <a:cs typeface="Poppins Medium"/>
              <a:sym typeface="Poppins Medium"/>
            </a:endParaRPr>
          </a:p>
          <a:p>
            <a:pPr marL="228600" lvl="0" indent="-173126" algn="l" rtl="0">
              <a:lnSpc>
                <a:spcPct val="115000"/>
              </a:lnSpc>
              <a:spcBef>
                <a:spcPts val="0"/>
              </a:spcBef>
              <a:spcAft>
                <a:spcPts val="0"/>
              </a:spcAft>
              <a:buSzPts val="1400"/>
              <a:buFont typeface="Poppins Medium"/>
              <a:buChar char="•"/>
            </a:pPr>
            <a:r>
              <a:rPr lang="en-US" dirty="0">
                <a:latin typeface="Poppins Medium"/>
                <a:ea typeface="Poppins Medium"/>
                <a:cs typeface="Poppins Medium"/>
                <a:sym typeface="Poppins Medium"/>
              </a:rPr>
              <a:t>Morning Star </a:t>
            </a:r>
            <a:endParaRPr dirty="0">
              <a:latin typeface="Poppins Medium"/>
              <a:ea typeface="Poppins Medium"/>
              <a:cs typeface="Poppins Medium"/>
              <a:sym typeface="Poppins Medium"/>
            </a:endParaRPr>
          </a:p>
          <a:p>
            <a:pPr marL="228600" lvl="0" indent="-173126" algn="l" rtl="0">
              <a:lnSpc>
                <a:spcPct val="115000"/>
              </a:lnSpc>
              <a:spcBef>
                <a:spcPts val="0"/>
              </a:spcBef>
              <a:spcAft>
                <a:spcPts val="0"/>
              </a:spcAft>
              <a:buSzPts val="1400"/>
              <a:buFont typeface="Poppins Medium"/>
              <a:buChar char="•"/>
            </a:pPr>
            <a:r>
              <a:rPr lang="en-US" dirty="0">
                <a:latin typeface="Poppins Medium"/>
                <a:ea typeface="Poppins Medium"/>
                <a:cs typeface="Poppins Medium"/>
                <a:sym typeface="Poppins Medium"/>
              </a:rPr>
              <a:t>Lexington </a:t>
            </a:r>
            <a:endParaRPr dirty="0">
              <a:latin typeface="Poppins Medium"/>
              <a:ea typeface="Poppins Medium"/>
              <a:cs typeface="Poppins Medium"/>
              <a:sym typeface="Poppins Medium"/>
            </a:endParaRPr>
          </a:p>
          <a:p>
            <a:pPr marL="228600" lvl="0" indent="-173126" algn="l" rtl="0">
              <a:lnSpc>
                <a:spcPct val="115000"/>
              </a:lnSpc>
              <a:spcBef>
                <a:spcPts val="0"/>
              </a:spcBef>
              <a:spcAft>
                <a:spcPts val="0"/>
              </a:spcAft>
              <a:buSzPts val="1400"/>
              <a:buFont typeface="Poppins Medium"/>
              <a:buChar char="•"/>
            </a:pPr>
            <a:r>
              <a:rPr lang="en-US" dirty="0">
                <a:latin typeface="Poppins Medium"/>
                <a:ea typeface="Poppins Medium"/>
                <a:cs typeface="Poppins Medium"/>
                <a:sym typeface="Poppins Medium"/>
              </a:rPr>
              <a:t>Alma</a:t>
            </a:r>
            <a:endParaRPr dirty="0">
              <a:latin typeface="Poppins Light"/>
              <a:ea typeface="Poppins Light"/>
              <a:cs typeface="Poppins Light"/>
              <a:sym typeface="Poppins Light"/>
            </a:endParaRPr>
          </a:p>
        </p:txBody>
      </p:sp>
      <p:sp>
        <p:nvSpPr>
          <p:cNvPr id="126" name="Google Shape;126;p20"/>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900">
                <a:solidFill>
                  <a:schemeClr val="lt1"/>
                </a:solidFill>
                <a:latin typeface="Arial"/>
                <a:ea typeface="Arial"/>
                <a:cs typeface="Arial"/>
                <a:sym typeface="Arial"/>
              </a:rPr>
              <a:t>8</a:t>
            </a:fld>
            <a:endParaRPr sz="900">
              <a:solidFill>
                <a:schemeClr val="lt1"/>
              </a:solidFill>
              <a:latin typeface="Arial"/>
              <a:ea typeface="Arial"/>
              <a:cs typeface="Arial"/>
              <a:sym typeface="Arial"/>
            </a:endParaRPr>
          </a:p>
        </p:txBody>
      </p:sp>
      <p:pic>
        <p:nvPicPr>
          <p:cNvPr id="127" name="Google Shape;127;p20"/>
          <p:cNvPicPr preferRelativeResize="0"/>
          <p:nvPr/>
        </p:nvPicPr>
        <p:blipFill rotWithShape="1">
          <a:blip r:embed="rId3">
            <a:alphaModFix/>
          </a:blip>
          <a:srcRect l="645" t="1922" r="879" b="9670"/>
          <a:stretch/>
        </p:blipFill>
        <p:spPr>
          <a:xfrm>
            <a:off x="3525419" y="1164562"/>
            <a:ext cx="8077906" cy="5294308"/>
          </a:xfrm>
          <a:prstGeom prst="rect">
            <a:avLst/>
          </a:prstGeom>
          <a:noFill/>
          <a:ln w="12700" cap="flat" cmpd="sng">
            <a:solidFill>
              <a:schemeClr val="dk1"/>
            </a:solidFill>
            <a:prstDash val="solid"/>
            <a:round/>
            <a:headEnd type="none" w="sm" len="sm"/>
            <a:tailEnd type="none" w="sm" len="sm"/>
          </a:ln>
        </p:spPr>
      </p:pic>
      <p:pic>
        <p:nvPicPr>
          <p:cNvPr id="128" name="Google Shape;128;p20"/>
          <p:cNvPicPr preferRelativeResize="0"/>
          <p:nvPr/>
        </p:nvPicPr>
        <p:blipFill rotWithShape="1">
          <a:blip r:embed="rId4">
            <a:alphaModFix/>
          </a:blip>
          <a:srcRect/>
          <a:stretch/>
        </p:blipFill>
        <p:spPr>
          <a:xfrm>
            <a:off x="10915200" y="266400"/>
            <a:ext cx="717994" cy="717994"/>
          </a:xfrm>
          <a:prstGeom prst="rect">
            <a:avLst/>
          </a:prstGeom>
          <a:noFill/>
          <a:ln>
            <a:noFill/>
          </a:ln>
        </p:spPr>
      </p:pic>
      <p:sp>
        <p:nvSpPr>
          <p:cNvPr id="7" name="Google Shape;72;p16">
            <a:extLst>
              <a:ext uri="{FF2B5EF4-FFF2-40B4-BE49-F238E27FC236}">
                <a16:creationId xmlns:a16="http://schemas.microsoft.com/office/drawing/2014/main" id="{8D2CA68E-6B47-4ECF-B573-C49420177A19}"/>
              </a:ext>
            </a:extLst>
          </p:cNvPr>
          <p:cNvSpPr txBox="1">
            <a:spLocks/>
          </p:cNvSpPr>
          <p:nvPr/>
        </p:nvSpPr>
        <p:spPr>
          <a:xfrm>
            <a:off x="398245" y="494800"/>
            <a:ext cx="10134288" cy="533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pPr>
            <a:r>
              <a:rPr lang="en-GB" sz="3600" dirty="0">
                <a:solidFill>
                  <a:srgbClr val="D5A660"/>
                </a:solidFill>
                <a:latin typeface="Poppins SemiBold"/>
                <a:ea typeface="Poppins SemiBold"/>
                <a:cs typeface="Poppins SemiBold"/>
                <a:sym typeface="Poppins SemiBold"/>
              </a:rPr>
              <a:t>Western Star – Targets</a:t>
            </a:r>
          </a:p>
        </p:txBody>
      </p:sp>
      <p:sp>
        <p:nvSpPr>
          <p:cNvPr id="8" name="Rechteck 7">
            <a:extLst>
              <a:ext uri="{FF2B5EF4-FFF2-40B4-BE49-F238E27FC236}">
                <a16:creationId xmlns:a16="http://schemas.microsoft.com/office/drawing/2014/main" id="{05B2226D-BDCB-47F3-BF70-FE917DCAA814}"/>
              </a:ext>
            </a:extLst>
          </p:cNvPr>
          <p:cNvSpPr/>
          <p:nvPr/>
        </p:nvSpPr>
        <p:spPr>
          <a:xfrm>
            <a:off x="0" y="6504692"/>
            <a:ext cx="12192000" cy="35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9" name="Google Shape;83;p16">
            <a:extLst>
              <a:ext uri="{FF2B5EF4-FFF2-40B4-BE49-F238E27FC236}">
                <a16:creationId xmlns:a16="http://schemas.microsoft.com/office/drawing/2014/main" id="{0A780177-0310-455F-A96A-D90F95A4F874}"/>
              </a:ext>
            </a:extLst>
          </p:cNvPr>
          <p:cNvSpPr txBox="1">
            <a:spLocks/>
          </p:cNvSpPr>
          <p:nvPr/>
        </p:nvSpPr>
        <p:spPr>
          <a:xfrm>
            <a:off x="11415082" y="6498779"/>
            <a:ext cx="731700" cy="353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9pPr>
          </a:lstStyle>
          <a:p>
            <a:fld id="{00000000-1234-1234-1234-123412341234}" type="slidenum">
              <a:rPr lang="en-US" smtClean="0">
                <a:effectLst>
                  <a:outerShdw blurRad="38100" dist="38100" dir="2700000" algn="tl">
                    <a:srgbClr val="000000">
                      <a:alpha val="43137"/>
                    </a:srgbClr>
                  </a:outerShdw>
                </a:effectLst>
              </a:rPr>
              <a:pPr/>
              <a:t>8</a:t>
            </a:fld>
            <a:endParaRPr lang="en-US" dirty="0">
              <a:effectLst>
                <a:outerShdw blurRad="38100" dist="38100" dir="2700000" algn="tl">
                  <a:srgbClr val="000000">
                    <a:alpha val="43137"/>
                  </a:srgbClr>
                </a:outerShdw>
              </a:effectLst>
            </a:endParaRPr>
          </a:p>
        </p:txBody>
      </p:sp>
      <p:sp>
        <p:nvSpPr>
          <p:cNvPr id="10" name="Rechteck 9">
            <a:extLst>
              <a:ext uri="{FF2B5EF4-FFF2-40B4-BE49-F238E27FC236}">
                <a16:creationId xmlns:a16="http://schemas.microsoft.com/office/drawing/2014/main" id="{D92A5CF7-28BE-41FC-B283-DF5A7BB8712A}"/>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33"/>
        <p:cNvGrpSpPr/>
        <p:nvPr/>
      </p:nvGrpSpPr>
      <p:grpSpPr>
        <a:xfrm>
          <a:off x="0" y="0"/>
          <a:ext cx="0" cy="0"/>
          <a:chOff x="0" y="0"/>
          <a:chExt cx="0" cy="0"/>
        </a:xfrm>
      </p:grpSpPr>
      <p:sp>
        <p:nvSpPr>
          <p:cNvPr id="134" name="Google Shape;134;p21"/>
          <p:cNvSpPr txBox="1">
            <a:spLocks noGrp="1"/>
          </p:cNvSpPr>
          <p:nvPr>
            <p:ph type="body" idx="1"/>
          </p:nvPr>
        </p:nvSpPr>
        <p:spPr>
          <a:xfrm>
            <a:off x="416850" y="1455450"/>
            <a:ext cx="11358300" cy="5116800"/>
          </a:xfrm>
          <a:prstGeom prst="rect">
            <a:avLst/>
          </a:prstGeom>
          <a:noFill/>
          <a:ln>
            <a:noFill/>
          </a:ln>
        </p:spPr>
        <p:txBody>
          <a:bodyPr spcFirstLastPara="1" wrap="square" lIns="91425" tIns="45700" rIns="91425" bIns="45700" anchor="t" anchorCtr="0">
            <a:noAutofit/>
          </a:bodyPr>
          <a:lstStyle/>
          <a:p>
            <a:pPr marL="45720" lvl="0" indent="0" algn="just" rtl="0">
              <a:lnSpc>
                <a:spcPct val="115000"/>
              </a:lnSpc>
              <a:spcBef>
                <a:spcPts val="0"/>
              </a:spcBef>
              <a:spcAft>
                <a:spcPts val="0"/>
              </a:spcAft>
              <a:buSzPts val="1280"/>
              <a:buNone/>
            </a:pPr>
            <a:r>
              <a:rPr lang="en-US" sz="1500" dirty="0">
                <a:solidFill>
                  <a:srgbClr val="F9FBFD"/>
                </a:solidFill>
                <a:latin typeface="Poppins Medium"/>
                <a:ea typeface="Poppins Medium"/>
                <a:cs typeface="Poppins Medium"/>
                <a:sym typeface="Poppins Medium"/>
              </a:rPr>
              <a:t>Goodenough</a:t>
            </a:r>
            <a:r>
              <a:rPr lang="en-US" sz="1500" dirty="0">
                <a:solidFill>
                  <a:srgbClr val="F9FBFD"/>
                </a:solidFill>
                <a:latin typeface="Poppins Light"/>
                <a:ea typeface="Poppins Light"/>
                <a:cs typeface="Poppins Light"/>
                <a:sym typeface="Poppins Light"/>
              </a:rPr>
              <a:t> </a:t>
            </a:r>
            <a:endParaRPr sz="1500" dirty="0">
              <a:solidFill>
                <a:srgbClr val="F9FBFD"/>
              </a:solidFill>
              <a:latin typeface="Poppins Light"/>
              <a:ea typeface="Poppins Light"/>
              <a:cs typeface="Poppins Light"/>
              <a:sym typeface="Poppins Light"/>
            </a:endParaRPr>
          </a:p>
          <a:p>
            <a:pPr marL="228600" lvl="0" indent="-184150" algn="just" rtl="0">
              <a:lnSpc>
                <a:spcPct val="115000"/>
              </a:lnSpc>
              <a:spcBef>
                <a:spcPts val="0"/>
              </a:spcBef>
              <a:spcAft>
                <a:spcPts val="0"/>
              </a:spcAft>
              <a:buClr>
                <a:srgbClr val="F9FBFD"/>
              </a:buClr>
              <a:buSzPts val="1300"/>
              <a:buFont typeface="Poppins Light"/>
              <a:buChar char="•"/>
            </a:pPr>
            <a:r>
              <a:rPr lang="en-US" sz="1300" i="0" dirty="0">
                <a:solidFill>
                  <a:srgbClr val="F9FBFD"/>
                </a:solidFill>
                <a:latin typeface="Poppins Light"/>
                <a:ea typeface="Poppins Light"/>
                <a:cs typeface="Poppins Light"/>
                <a:sym typeface="Poppins Light"/>
              </a:rPr>
              <a:t>Mineralization consists of galena-sphalerite-chalcopyrite in concordant to irregular quartz-chlorite veins in shears at the limestone-phyllite contact and in fractured and/or brecciated </a:t>
            </a:r>
            <a:r>
              <a:rPr lang="en-US" sz="1300" i="0" dirty="0" err="1">
                <a:solidFill>
                  <a:srgbClr val="F9FBFD"/>
                </a:solidFill>
                <a:latin typeface="Poppins Light"/>
                <a:ea typeface="Poppins Light"/>
                <a:cs typeface="Poppins Light"/>
                <a:sym typeface="Poppins Light"/>
              </a:rPr>
              <a:t>ankeritic</a:t>
            </a:r>
            <a:r>
              <a:rPr lang="en-US" sz="1300" i="0" dirty="0">
                <a:solidFill>
                  <a:srgbClr val="F9FBFD"/>
                </a:solidFill>
                <a:latin typeface="Poppins Light"/>
                <a:ea typeface="Poppins Light"/>
                <a:cs typeface="Poppins Light"/>
                <a:sym typeface="Poppins Light"/>
              </a:rPr>
              <a:t> limestone over a strike length of 160 m. </a:t>
            </a:r>
            <a:endParaRPr sz="1300" dirty="0">
              <a:solidFill>
                <a:srgbClr val="F9FBFD"/>
              </a:solidFill>
              <a:latin typeface="Poppins Light"/>
              <a:ea typeface="Poppins Light"/>
              <a:cs typeface="Poppins Light"/>
              <a:sym typeface="Poppins Light"/>
            </a:endParaRPr>
          </a:p>
          <a:p>
            <a:pPr marL="228600" lvl="0" indent="-184150" algn="just" rtl="0">
              <a:lnSpc>
                <a:spcPct val="115000"/>
              </a:lnSpc>
              <a:spcBef>
                <a:spcPts val="0"/>
              </a:spcBef>
              <a:spcAft>
                <a:spcPts val="0"/>
              </a:spcAft>
              <a:buClr>
                <a:srgbClr val="F9FBFD"/>
              </a:buClr>
              <a:buSzPts val="1300"/>
              <a:buFont typeface="Poppins Light"/>
              <a:buChar char="•"/>
            </a:pPr>
            <a:r>
              <a:rPr lang="en-US" sz="1300" dirty="0">
                <a:solidFill>
                  <a:srgbClr val="F9FBFD"/>
                </a:solidFill>
                <a:latin typeface="Poppins Light"/>
                <a:ea typeface="Poppins Light"/>
                <a:cs typeface="Poppins Light"/>
                <a:sym typeface="Poppins Light"/>
              </a:rPr>
              <a:t>22 rock samples returned up to 8.22 g/t gold, 246.76 g/t silver, and 33.43% lead. </a:t>
            </a:r>
            <a:endParaRPr sz="1300" dirty="0">
              <a:solidFill>
                <a:srgbClr val="F9FBFD"/>
              </a:solidFill>
              <a:latin typeface="Poppins Light"/>
              <a:ea typeface="Poppins Light"/>
              <a:cs typeface="Poppins Light"/>
              <a:sym typeface="Poppins Light"/>
            </a:endParaRPr>
          </a:p>
          <a:p>
            <a:pPr marL="0" lvl="0" indent="0" algn="just" rtl="0">
              <a:lnSpc>
                <a:spcPct val="115000"/>
              </a:lnSpc>
              <a:spcBef>
                <a:spcPts val="0"/>
              </a:spcBef>
              <a:spcAft>
                <a:spcPts val="0"/>
              </a:spcAft>
              <a:buSzPts val="1280"/>
              <a:buNone/>
            </a:pPr>
            <a:br>
              <a:rPr lang="en-US" sz="1300" dirty="0">
                <a:solidFill>
                  <a:srgbClr val="F9FBFD"/>
                </a:solidFill>
                <a:latin typeface="Poppins Light"/>
                <a:ea typeface="Poppins Light"/>
                <a:cs typeface="Poppins Light"/>
                <a:sym typeface="Poppins Light"/>
              </a:rPr>
            </a:br>
            <a:r>
              <a:rPr lang="en-US" sz="1500" dirty="0">
                <a:solidFill>
                  <a:srgbClr val="F9FBFD"/>
                </a:solidFill>
                <a:latin typeface="Poppins Light"/>
                <a:ea typeface="Poppins Light"/>
                <a:cs typeface="Poppins Light"/>
                <a:sym typeface="Poppins Light"/>
              </a:rPr>
              <a:t>  </a:t>
            </a:r>
            <a:r>
              <a:rPr lang="en-US" sz="1500" dirty="0">
                <a:solidFill>
                  <a:srgbClr val="F9FBFD"/>
                </a:solidFill>
                <a:latin typeface="Poppins Medium"/>
                <a:ea typeface="Poppins Medium"/>
                <a:cs typeface="Poppins Medium"/>
                <a:sym typeface="Poppins Medium"/>
              </a:rPr>
              <a:t>Daffodil</a:t>
            </a:r>
            <a:endParaRPr sz="1500" dirty="0">
              <a:solidFill>
                <a:srgbClr val="F9FBFD"/>
              </a:solidFill>
              <a:latin typeface="Poppins Medium"/>
              <a:ea typeface="Poppins Medium"/>
              <a:cs typeface="Poppins Medium"/>
              <a:sym typeface="Poppins Medium"/>
            </a:endParaRPr>
          </a:p>
          <a:p>
            <a:pPr marL="228600" lvl="0" indent="-184150" algn="just" rtl="0">
              <a:lnSpc>
                <a:spcPct val="115000"/>
              </a:lnSpc>
              <a:spcBef>
                <a:spcPts val="0"/>
              </a:spcBef>
              <a:spcAft>
                <a:spcPts val="0"/>
              </a:spcAft>
              <a:buClr>
                <a:srgbClr val="F9FBFD"/>
              </a:buClr>
              <a:buSzPts val="1300"/>
              <a:buFont typeface="Poppins Light"/>
              <a:buChar char="•"/>
            </a:pPr>
            <a:r>
              <a:rPr lang="en-US" sz="1300" i="0" dirty="0">
                <a:solidFill>
                  <a:srgbClr val="F9FBFD"/>
                </a:solidFill>
                <a:latin typeface="Poppins Light"/>
                <a:ea typeface="Poppins Light"/>
                <a:cs typeface="Poppins Light"/>
                <a:sym typeface="Poppins Light"/>
              </a:rPr>
              <a:t>Mineralization in a series of occurrences along strike to the southeast  and consists of intermittent lenses of galena-sphalerite in crosscutting fractures and quartz-carbonate veins within siderite or ankerite alteration zones. Alteration consists of sericitization of phyllite, ankerite-siderite alteration of dolomite and dolomite alteration of limestone.</a:t>
            </a:r>
            <a:r>
              <a:rPr lang="en-US" sz="1300" dirty="0">
                <a:solidFill>
                  <a:srgbClr val="F9FBFD"/>
                </a:solidFill>
                <a:latin typeface="Poppins Light"/>
                <a:ea typeface="Poppins Light"/>
                <a:cs typeface="Poppins Light"/>
                <a:sym typeface="Poppins Light"/>
              </a:rPr>
              <a:t> </a:t>
            </a:r>
            <a:endParaRPr sz="1300" dirty="0">
              <a:solidFill>
                <a:srgbClr val="F9FBFD"/>
              </a:solidFill>
              <a:latin typeface="Poppins Light"/>
              <a:ea typeface="Poppins Light"/>
              <a:cs typeface="Poppins Light"/>
              <a:sym typeface="Poppins Light"/>
            </a:endParaRPr>
          </a:p>
          <a:p>
            <a:pPr marL="0" lvl="0" indent="0" algn="just" rtl="0">
              <a:lnSpc>
                <a:spcPct val="115000"/>
              </a:lnSpc>
              <a:spcBef>
                <a:spcPts val="0"/>
              </a:spcBef>
              <a:spcAft>
                <a:spcPts val="0"/>
              </a:spcAft>
              <a:buSzPts val="1280"/>
              <a:buNone/>
            </a:pPr>
            <a:br>
              <a:rPr lang="en-US" sz="1300" dirty="0">
                <a:solidFill>
                  <a:srgbClr val="F9FBFD"/>
                </a:solidFill>
                <a:latin typeface="Poppins Light"/>
                <a:ea typeface="Poppins Light"/>
                <a:cs typeface="Poppins Light"/>
                <a:sym typeface="Poppins Light"/>
              </a:rPr>
            </a:br>
            <a:r>
              <a:rPr lang="en-US" sz="1500" dirty="0">
                <a:solidFill>
                  <a:srgbClr val="F9FBFD"/>
                </a:solidFill>
                <a:latin typeface="Poppins Light"/>
                <a:ea typeface="Poppins Light"/>
                <a:cs typeface="Poppins Light"/>
                <a:sym typeface="Poppins Light"/>
              </a:rPr>
              <a:t>  </a:t>
            </a:r>
            <a:r>
              <a:rPr lang="en-US" sz="1500" dirty="0">
                <a:solidFill>
                  <a:srgbClr val="F9FBFD"/>
                </a:solidFill>
                <a:latin typeface="Poppins Medium"/>
                <a:ea typeface="Poppins Medium"/>
                <a:cs typeface="Poppins Medium"/>
                <a:sym typeface="Poppins Medium"/>
              </a:rPr>
              <a:t>Black Bear</a:t>
            </a:r>
            <a:endParaRPr sz="1500" dirty="0">
              <a:solidFill>
                <a:srgbClr val="F9FBFD"/>
              </a:solidFill>
              <a:latin typeface="Poppins Medium"/>
              <a:ea typeface="Poppins Medium"/>
              <a:cs typeface="Poppins Medium"/>
              <a:sym typeface="Poppins Medium"/>
            </a:endParaRPr>
          </a:p>
          <a:p>
            <a:pPr marL="228600" lvl="0" indent="-184150" algn="just" rtl="0">
              <a:lnSpc>
                <a:spcPct val="115000"/>
              </a:lnSpc>
              <a:spcBef>
                <a:spcPts val="0"/>
              </a:spcBef>
              <a:spcAft>
                <a:spcPts val="0"/>
              </a:spcAft>
              <a:buClr>
                <a:srgbClr val="F9FBFD"/>
              </a:buClr>
              <a:buSzPts val="1300"/>
              <a:buFont typeface="Poppins Light"/>
              <a:buChar char="•"/>
            </a:pPr>
            <a:r>
              <a:rPr lang="en-US" sz="1300" i="0" dirty="0">
                <a:solidFill>
                  <a:srgbClr val="F9FBFD"/>
                </a:solidFill>
                <a:latin typeface="Poppins Light"/>
                <a:ea typeface="Poppins Light"/>
                <a:cs typeface="Poppins Light"/>
                <a:sym typeface="Poppins Light"/>
              </a:rPr>
              <a:t>Consists of massive pyrite with minor galena-sphalerite in quartz gangue. Float in a boulder train is of siliceous pyritic dolomite with disseminated magnetite and traces of galena and sphalerite. In 1896, a shaft was sunk 3 metres. A series of open cuts follow the mineralization.  In 1900, the vein was trenched and mined and reported to average 5.4 metres wide and to be composed of concentrating ore.  A tunnel was driven a distance of 30 meters. Samples have returned 2.21 g/t gold and 6.16% lead.</a:t>
            </a:r>
            <a:endParaRPr sz="1300" dirty="0">
              <a:solidFill>
                <a:srgbClr val="F9FBFD"/>
              </a:solidFill>
              <a:latin typeface="Poppins Light"/>
              <a:ea typeface="Poppins Light"/>
              <a:cs typeface="Poppins Light"/>
              <a:sym typeface="Poppins Light"/>
            </a:endParaRPr>
          </a:p>
          <a:p>
            <a:pPr marL="0" lvl="0" indent="0" algn="just" rtl="0">
              <a:lnSpc>
                <a:spcPct val="115000"/>
              </a:lnSpc>
              <a:spcBef>
                <a:spcPts val="0"/>
              </a:spcBef>
              <a:spcAft>
                <a:spcPts val="0"/>
              </a:spcAft>
              <a:buSzPts val="1280"/>
              <a:buNone/>
            </a:pPr>
            <a:r>
              <a:rPr lang="en-US" sz="1500" dirty="0">
                <a:solidFill>
                  <a:srgbClr val="F9FBFD"/>
                </a:solidFill>
                <a:latin typeface="Poppins Light"/>
                <a:ea typeface="Poppins Light"/>
                <a:cs typeface="Poppins Light"/>
                <a:sym typeface="Poppins Light"/>
              </a:rPr>
              <a:t> </a:t>
            </a:r>
            <a:endParaRPr sz="1500" dirty="0">
              <a:solidFill>
                <a:srgbClr val="F9FBFD"/>
              </a:solidFill>
              <a:latin typeface="Poppins Light"/>
              <a:ea typeface="Poppins Light"/>
              <a:cs typeface="Poppins Light"/>
              <a:sym typeface="Poppins Light"/>
            </a:endParaRPr>
          </a:p>
          <a:p>
            <a:pPr marL="45720" lvl="0" indent="0" algn="just" rtl="0">
              <a:lnSpc>
                <a:spcPct val="115000"/>
              </a:lnSpc>
              <a:spcBef>
                <a:spcPts val="0"/>
              </a:spcBef>
              <a:spcAft>
                <a:spcPts val="0"/>
              </a:spcAft>
              <a:buSzPts val="1280"/>
              <a:buNone/>
            </a:pPr>
            <a:r>
              <a:rPr lang="en-US" sz="1500" dirty="0">
                <a:solidFill>
                  <a:srgbClr val="F9FBFD"/>
                </a:solidFill>
                <a:latin typeface="Poppins Medium"/>
                <a:ea typeface="Poppins Medium"/>
                <a:cs typeface="Poppins Medium"/>
                <a:sym typeface="Poppins Medium"/>
              </a:rPr>
              <a:t>Wide West</a:t>
            </a:r>
            <a:endParaRPr sz="1500" dirty="0">
              <a:solidFill>
                <a:srgbClr val="F9FBFD"/>
              </a:solidFill>
              <a:latin typeface="Poppins Medium"/>
              <a:ea typeface="Poppins Medium"/>
              <a:cs typeface="Poppins Medium"/>
              <a:sym typeface="Poppins Medium"/>
            </a:endParaRPr>
          </a:p>
          <a:p>
            <a:pPr marL="228600" lvl="0" indent="-184150" algn="just" rtl="0">
              <a:lnSpc>
                <a:spcPct val="115000"/>
              </a:lnSpc>
              <a:spcBef>
                <a:spcPts val="0"/>
              </a:spcBef>
              <a:spcAft>
                <a:spcPts val="0"/>
              </a:spcAft>
              <a:buClr>
                <a:srgbClr val="F9FBFD"/>
              </a:buClr>
              <a:buSzPts val="1300"/>
              <a:buFont typeface="Poppins Light"/>
              <a:buChar char="•"/>
            </a:pPr>
            <a:r>
              <a:rPr lang="en-US" sz="1300" i="0" dirty="0">
                <a:solidFill>
                  <a:srgbClr val="F9FBFD"/>
                </a:solidFill>
                <a:latin typeface="Poppins Light"/>
                <a:ea typeface="Poppins Light"/>
                <a:cs typeface="Poppins Light"/>
                <a:sym typeface="Poppins Light"/>
              </a:rPr>
              <a:t>Quartz veins containing lead, copper, and gold values were investigated with 156 metres of underground workings. Mineralization consists of pods of galena-sphalerite in quartz veins at </a:t>
            </a:r>
            <a:r>
              <a:rPr lang="en-US" sz="1300" i="0" dirty="0" err="1">
                <a:solidFill>
                  <a:srgbClr val="F9FBFD"/>
                </a:solidFill>
                <a:latin typeface="Poppins Light"/>
                <a:ea typeface="Poppins Light"/>
                <a:cs typeface="Poppins Light"/>
                <a:sym typeface="Poppins Light"/>
              </a:rPr>
              <a:t>ankeritic</a:t>
            </a:r>
            <a:r>
              <a:rPr lang="en-US" sz="1300" i="0" dirty="0">
                <a:solidFill>
                  <a:srgbClr val="F9FBFD"/>
                </a:solidFill>
                <a:latin typeface="Poppins Light"/>
                <a:ea typeface="Poppins Light"/>
                <a:cs typeface="Poppins Light"/>
                <a:sym typeface="Poppins Light"/>
              </a:rPr>
              <a:t> limestone-phyllite contacts. </a:t>
            </a:r>
            <a:r>
              <a:rPr lang="en-US" sz="1300" dirty="0">
                <a:solidFill>
                  <a:srgbClr val="F9FBFD"/>
                </a:solidFill>
                <a:latin typeface="Poppins Light"/>
                <a:ea typeface="Poppins Light"/>
                <a:cs typeface="Poppins Light"/>
                <a:sym typeface="Poppins Light"/>
              </a:rPr>
              <a:t>35 rock samples in the Wild West area returned up to 50.1 % lead.  Several of the samples returned ore grade values of up to 50.1% lead as well as 181g/t silver, and 3.68% copper.</a:t>
            </a:r>
            <a:endParaRPr sz="1300" i="0" dirty="0">
              <a:solidFill>
                <a:srgbClr val="F9FBFD"/>
              </a:solidFill>
              <a:latin typeface="Poppins Light"/>
              <a:ea typeface="Poppins Light"/>
              <a:cs typeface="Poppins Light"/>
              <a:sym typeface="Poppins Light"/>
            </a:endParaRPr>
          </a:p>
        </p:txBody>
      </p:sp>
      <p:sp>
        <p:nvSpPr>
          <p:cNvPr id="135" name="Google Shape;135;p21"/>
          <p:cNvSpPr txBox="1">
            <a:spLocks noGrp="1"/>
          </p:cNvSpPr>
          <p:nvPr>
            <p:ph type="body" idx="2"/>
          </p:nvPr>
        </p:nvSpPr>
        <p:spPr>
          <a:xfrm>
            <a:off x="398252" y="542425"/>
            <a:ext cx="5502300" cy="53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3600">
                <a:solidFill>
                  <a:srgbClr val="D5A660"/>
                </a:solidFill>
                <a:latin typeface="Poppins SemiBold"/>
                <a:ea typeface="Poppins SemiBold"/>
                <a:cs typeface="Poppins SemiBold"/>
                <a:sym typeface="Poppins SemiBold"/>
              </a:rPr>
              <a:t>Minfile Showings</a:t>
            </a:r>
            <a:endParaRPr sz="3600">
              <a:solidFill>
                <a:srgbClr val="D5A660"/>
              </a:solidFill>
              <a:latin typeface="Poppins SemiBold"/>
              <a:ea typeface="Poppins SemiBold"/>
              <a:cs typeface="Poppins SemiBold"/>
              <a:sym typeface="Poppins SemiBold"/>
            </a:endParaRPr>
          </a:p>
        </p:txBody>
      </p:sp>
      <p:pic>
        <p:nvPicPr>
          <p:cNvPr id="137" name="Google Shape;137;p21"/>
          <p:cNvPicPr preferRelativeResize="0"/>
          <p:nvPr/>
        </p:nvPicPr>
        <p:blipFill rotWithShape="1">
          <a:blip r:embed="rId3">
            <a:alphaModFix/>
          </a:blip>
          <a:srcRect/>
          <a:stretch/>
        </p:blipFill>
        <p:spPr>
          <a:xfrm>
            <a:off x="10895681" y="380972"/>
            <a:ext cx="898068" cy="898068"/>
          </a:xfrm>
          <a:prstGeom prst="rect">
            <a:avLst/>
          </a:prstGeom>
          <a:noFill/>
          <a:ln>
            <a:noFill/>
          </a:ln>
        </p:spPr>
      </p:pic>
      <p:sp>
        <p:nvSpPr>
          <p:cNvPr id="7" name="Rechteck 6">
            <a:extLst>
              <a:ext uri="{FF2B5EF4-FFF2-40B4-BE49-F238E27FC236}">
                <a16:creationId xmlns:a16="http://schemas.microsoft.com/office/drawing/2014/main" id="{296C68EE-1D22-40F9-A598-D14EB478F7FF}"/>
              </a:ext>
            </a:extLst>
          </p:cNvPr>
          <p:cNvSpPr/>
          <p:nvPr/>
        </p:nvSpPr>
        <p:spPr>
          <a:xfrm>
            <a:off x="0" y="6504692"/>
            <a:ext cx="12192000" cy="353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highlight>
                <a:srgbClr val="000000"/>
              </a:highlight>
            </a:endParaRPr>
          </a:p>
        </p:txBody>
      </p:sp>
      <p:sp>
        <p:nvSpPr>
          <p:cNvPr id="8" name="Google Shape;83;p16">
            <a:extLst>
              <a:ext uri="{FF2B5EF4-FFF2-40B4-BE49-F238E27FC236}">
                <a16:creationId xmlns:a16="http://schemas.microsoft.com/office/drawing/2014/main" id="{8AB8D7D5-AA52-4990-8708-DDDB4974051C}"/>
              </a:ext>
            </a:extLst>
          </p:cNvPr>
          <p:cNvSpPr txBox="1">
            <a:spLocks/>
          </p:cNvSpPr>
          <p:nvPr/>
        </p:nvSpPr>
        <p:spPr>
          <a:xfrm>
            <a:off x="11415082" y="6498779"/>
            <a:ext cx="731700" cy="353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rgbClr val="D5A660"/>
                </a:solidFill>
                <a:latin typeface="Arial"/>
                <a:ea typeface="Arial"/>
                <a:cs typeface="Arial"/>
                <a:sym typeface="Arial"/>
              </a:defRPr>
            </a:lvl9pPr>
          </a:lstStyle>
          <a:p>
            <a:fld id="{00000000-1234-1234-1234-123412341234}" type="slidenum">
              <a:rPr lang="en-US" smtClean="0">
                <a:effectLst>
                  <a:outerShdw blurRad="38100" dist="38100" dir="2700000" algn="tl">
                    <a:srgbClr val="000000">
                      <a:alpha val="43137"/>
                    </a:srgbClr>
                  </a:outerShdw>
                </a:effectLst>
              </a:rPr>
              <a:pPr/>
              <a:t>9</a:t>
            </a:fld>
            <a:endParaRPr lang="en-US" dirty="0">
              <a:effectLst>
                <a:outerShdw blurRad="38100" dist="38100" dir="2700000" algn="tl">
                  <a:srgbClr val="000000">
                    <a:alpha val="43137"/>
                  </a:srgbClr>
                </a:outerShdw>
              </a:effectLst>
            </a:endParaRPr>
          </a:p>
        </p:txBody>
      </p:sp>
      <p:sp>
        <p:nvSpPr>
          <p:cNvPr id="9" name="Rechteck 8">
            <a:extLst>
              <a:ext uri="{FF2B5EF4-FFF2-40B4-BE49-F238E27FC236}">
                <a16:creationId xmlns:a16="http://schemas.microsoft.com/office/drawing/2014/main" id="{FFA4BE0F-FC1B-45B7-91D2-42EFC0685AE6}"/>
              </a:ext>
            </a:extLst>
          </p:cNvPr>
          <p:cNvSpPr/>
          <p:nvPr/>
        </p:nvSpPr>
        <p:spPr>
          <a:xfrm>
            <a:off x="193754" y="6513533"/>
            <a:ext cx="1152880" cy="338554"/>
          </a:xfrm>
          <a:prstGeom prst="rect">
            <a:avLst/>
          </a:prstGeom>
          <a:noFill/>
        </p:spPr>
        <p:txBody>
          <a:bodyPr wrap="none" lIns="91440" tIns="45720" rIns="91440" bIns="45720">
            <a:spAutoFit/>
          </a:bodyPr>
          <a:lstStyle/>
          <a:p>
            <a:pPr lvl="1" algn="ctr"/>
            <a:r>
              <a:rPr lang="de-DE" sz="1600"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CSE: </a:t>
            </a:r>
            <a:r>
              <a:rPr lang="de-DE" sz="1600" b="1" dirty="0">
                <a:ln w="12700" cmpd="sng">
                  <a:solidFill>
                    <a:schemeClr val="tx1">
                      <a:lumMod val="65000"/>
                      <a:lumOff val="35000"/>
                      <a:alpha val="38000"/>
                    </a:schemeClr>
                  </a:solidFill>
                  <a:prstDash val="solid"/>
                </a:ln>
                <a:solidFill>
                  <a:schemeClr val="bg1"/>
                </a:solidFill>
                <a:effectLst/>
                <a:latin typeface="Poppins Medium" panose="020B0604020202020204" charset="0"/>
                <a:ea typeface="Microsoft Yi Baiti" panose="03000500000000000000" pitchFamily="66" charset="0"/>
                <a:cs typeface="Poppins Medium" panose="020B0604020202020204" charset="0"/>
              </a:rPr>
              <a:t>WSR</a:t>
            </a:r>
          </a:p>
        </p:txBody>
      </p:sp>
    </p:spTree>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1672</TotalTime>
  <Words>2684</Words>
  <Application>Microsoft Office PowerPoint</Application>
  <PresentationFormat>Widescreen</PresentationFormat>
  <Paragraphs>276</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Poppins Light</vt:lpstr>
      <vt:lpstr>Corbel</vt:lpstr>
      <vt:lpstr>Poppins Medium</vt:lpstr>
      <vt:lpstr>Poppins</vt:lpstr>
      <vt:lpstr>Poppins SemiBold</vt:lpstr>
      <vt:lpstr>Arial</vt:lpstr>
      <vt:lpstr>Calibri</vt:lpstr>
      <vt:lpstr>Arial Narrow</vt:lpstr>
      <vt:lpstr>Basis</vt:lpstr>
      <vt:lpstr>PowerPoint Presentation</vt:lpstr>
      <vt:lpstr>Certain statements in this Presentation relating to the Company's exploration activities, project expenditures and business plans are approximate and are "forward-looking statements" within the meaning of securities legislation. The Company does not intend, and does not assume any obligation, to update these forward-looking statements. These forward looking statements represent management's best judgment based on current facts and assumptions that management considers reasonable, including that operating and capital plans will not be disrupted by issues such as adverse market conditions, mechanical failure, unavailability of parts, labor disturbances, interruption in transportation or utilities, or adverse weather conditions, that there are no material unanticipated variations in budgeted costs, that contractors will complete projects according to schedule, and that actual mineralization on properties may not achieve any category of resource(s). The Company makes no representation that reasonable businesspeople in possession of the same information would reach the same conclusions. Forward looking statements involve known and unknown risks, uncertainties and other factors which may cause the actual results, performance or achievements of the Company to be materially different from any future results, performance or achievements expressed or implied by the forward-looking statements. ln particular, fluctuations in the price of gold, equity markets or in currency markets could prevent the Company from achieving its targets. Readers should not place undue reliance on forward-looking statements. There is no guarantee that drill results reported in this news release or future releases will lead to the identification of a deposit that can be mined economically, and further work is required to identify resources and reserves. We seek safe harbour.                                                                  The technical information in this presentation have been reviewed and approved by an Independent  Qualified Person defined by National Instrument 43-101: Derrick Strickland, P.Geo. (1000315). September 9, 2023.  Mineralization on adjacent Properties may not be indicative of Western Star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Wrong U R</dc:creator>
  <cp:lastModifiedBy>Blake Morgan</cp:lastModifiedBy>
  <cp:revision>69</cp:revision>
  <cp:lastPrinted>2023-09-09T15:05:55Z</cp:lastPrinted>
  <dcterms:modified xsi:type="dcterms:W3CDTF">2023-09-09T23:02:32Z</dcterms:modified>
</cp:coreProperties>
</file>